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305" r:id="rId3"/>
    <p:sldId id="261" r:id="rId4"/>
    <p:sldId id="303" r:id="rId5"/>
    <p:sldId id="276" r:id="rId6"/>
    <p:sldId id="290" r:id="rId7"/>
    <p:sldId id="275" r:id="rId8"/>
    <p:sldId id="278" r:id="rId9"/>
    <p:sldId id="292" r:id="rId10"/>
    <p:sldId id="282" r:id="rId11"/>
    <p:sldId id="291" r:id="rId12"/>
    <p:sldId id="299" r:id="rId13"/>
    <p:sldId id="301" r:id="rId14"/>
    <p:sldId id="302" r:id="rId15"/>
    <p:sldId id="288" r:id="rId16"/>
    <p:sldId id="287" r:id="rId17"/>
    <p:sldId id="289" r:id="rId18"/>
    <p:sldId id="300" r:id="rId19"/>
    <p:sldId id="304" r:id="rId20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000"/>
    <a:srgbClr val="ED7D31"/>
    <a:srgbClr val="4472C4"/>
    <a:srgbClr val="F9CC96"/>
    <a:srgbClr val="FFFFFF"/>
    <a:srgbClr val="FFEA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3917" autoAdjust="0"/>
  </p:normalViewPr>
  <p:slideViewPr>
    <p:cSldViewPr snapToGrid="0">
      <p:cViewPr varScale="1">
        <p:scale>
          <a:sx n="106" d="100"/>
          <a:sy n="106" d="100"/>
        </p:scale>
        <p:origin x="222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40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5CD21933-B6C1-4B9F-B18E-392CCBEC33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253712F-25C8-49AF-A076-09BC424C89A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56090A-6B90-4E28-952B-0CE649EF9EF0}" type="datetimeFigureOut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A309E1B-81EE-42E1-ABA8-60F0EE5E82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DE3C7AE-D433-4B8A-8E4E-ABE04294F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D30065-7A59-4547-BF30-AF37244248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6052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404219-7CB3-4899-AE24-D601356D1EE9}" type="datetimeFigureOut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44B73-F436-4D89-85BC-44CDB79562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23171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5222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5884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3552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83337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81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6580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1982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48745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315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870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37074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5901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5505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348127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9368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1371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49019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76806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3490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8764B3-41F9-4994-B8B5-7B6444B2D0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538D6FA-D398-4C8B-BBE0-CEE5F28E6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C396A0-FC2C-4142-906B-7E6D3B4DE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8A45-209D-492C-B6EB-DF683CA093B1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7A6B40-21F7-4A02-9F9D-194FD7388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12E425-FC03-436E-ACB4-2E09E435E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0857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D81730-50F0-418E-8011-49E34635C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43290A-3D7A-46E6-8F57-ABEAD250B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5349D23-7DA6-4961-B5F9-8BF23E99F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AA2E1-486C-4259-9D5E-0B239041ED31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CF1B41-A7CF-4B72-918B-EBD8F028D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1D81F1-10AB-40C5-B154-78B280874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221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4A7B27-6843-433A-9243-54779711C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20F85EF-F731-4A7C-A118-D78664DFE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7A955A2-B3B9-4D0C-BC43-2E6EDAB5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F36C-88E1-4B11-880C-4DED1A5B0C41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96562B-F5B6-4004-BAA8-44ECB557E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9DBF74A-5F0D-40B7-B530-6335A095D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950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E64EAC-6561-4034-B215-03526EE7E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053622-EF9C-40A5-93F6-9291A9462B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59375"/>
            <a:ext cx="5181600" cy="4351338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766AF8B-DB73-4AD3-826B-770BAD4556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5937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21CA1A3-EFA2-4ACF-B71F-DB2EACC6A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B2FE7-2A7F-4447-9859-EAC9224ABC4C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B55238-AD4A-4928-8048-6D66943A0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64E3428-A41E-4734-B36F-F31ED6E72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30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82F42D-5A25-4AD3-9CA7-8B8208AB8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8140"/>
            <a:ext cx="10515600" cy="956336"/>
          </a:xfr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758535A-6409-42A5-8BDB-F5461F413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413"/>
            <a:ext cx="5157787" cy="823912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3E75A32-A04E-4C62-8F88-6A9199729C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766325"/>
            <a:ext cx="5157787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E9F5407-13E3-45D1-B623-41FAE3BF9F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413"/>
            <a:ext cx="5183188" cy="823912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C978798-0BE3-4134-A7B7-A702AFEF05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66325"/>
            <a:ext cx="5183188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2DA2558-D8B4-49DE-A016-416C4EC80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8036A-4882-4E86-A25A-176B0E589512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8B05D79-E220-4DD1-B643-BB0DF361A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762AB37-71BD-4238-8FBC-FFB675FAB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0816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9B446F-493F-499D-A250-1E84F9159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9EC0C65-383B-4B72-9C37-68057481B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0C8AB-00DC-42E3-ABDE-73E38D5A8C93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03521FE-6B95-486B-9E8E-1726EFA77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A3F5953-4497-4E61-92D7-7B7798CD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994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6C77463-1DC6-49C2-ACDA-A9DB34787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BD207-CC4D-4A90-8DA4-AEF94DE043EC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4E41F3A-D9C7-4BB3-BF71-5B4BECB33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C71C279-FB10-4035-B473-1792A88E0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775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BD6E28-FB02-4BFB-AFF9-727E6AF4B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F3B133-E09C-4D9D-9E41-8A2CC31E2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AFA636B-3243-4819-ABDB-DF5EA6AAD6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22E41E2-46A0-41E0-BF4D-DB3B2FF46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535B-F3F4-4F22-8C58-67550DD19D2B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6CE511B-25C3-44B6-9A70-893077FD9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42A81DB-8774-4A56-B354-0EBD3736A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3014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81A23E-169A-49E0-8D04-4F5D0A326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5FF23D2-6180-4DB4-A035-C42737CBA2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4F802-702A-4359-B693-78BFBADA27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2903085-9C0F-453E-AC52-5DAADAC13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3B2AB-02C4-42A1-BAFB-55E13051F900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FE60162-514F-4812-9E92-0DE59D309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2A03CC8-0D45-48A8-9948-36BD78B03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0758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6CF755-A438-4AB0-B201-74FC1CBE8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83A8029-CCF1-4D8C-9CE8-000E139815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5DF8FE-6BFD-417C-A7F1-B7B2675E2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448C8-F733-4755-9BB3-32762656CD32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33119D-5C72-494A-83C4-5461BDED2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16BF31-BE74-44F1-8CCD-F84B61C87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63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E291605-4303-484E-8329-860A26101F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EF36BC2-C35C-4528-94F3-4975FF5C9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EFD46B2-F1A8-40D1-A843-143CBB323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E1DB4-13FA-42DE-B92C-C8C6B2E1F2F6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494964-1E2D-4B13-B756-7E0D8EDB3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A87D33F-207B-46DC-9603-346D5A60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130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EF4A476-1BBD-4314-86BD-904D44A1D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785"/>
            <a:ext cx="10515600" cy="763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3BDC71-E76D-42BB-AC6E-2CA5987F3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E4CF7E-2A3D-4F73-BD6A-D8FDD5B9DE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72093" y="6518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7C8B4-1A74-4C73-9D65-54128B496C93}" type="datetime1">
              <a:rPr lang="ko-KR" altLang="en-US" smtClean="0"/>
              <a:t>2024-03-20</a:t>
            </a:fld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AD1CAB-1057-45CA-A101-8303F6E68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24399" y="6518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EF1BC-FE94-4D43-B24A-192F7ABE1E6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6949404-BC90-4F8E-961B-7FA9C8CF34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683"/>
          <a:stretch/>
        </p:blipFill>
        <p:spPr>
          <a:xfrm>
            <a:off x="9542828" y="6492875"/>
            <a:ext cx="2328661" cy="36512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58FAC54F-015B-4317-BF8F-F6B35AD0F104}"/>
              </a:ext>
            </a:extLst>
          </p:cNvPr>
          <p:cNvSpPr/>
          <p:nvPr userDrawn="1"/>
        </p:nvSpPr>
        <p:spPr>
          <a:xfrm>
            <a:off x="372093" y="365124"/>
            <a:ext cx="11447813" cy="61737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A245E2-413D-4A41-B184-2E3B7BD859E2}"/>
              </a:ext>
            </a:extLst>
          </p:cNvPr>
          <p:cNvSpPr txBox="1"/>
          <p:nvPr userDrawn="1"/>
        </p:nvSpPr>
        <p:spPr>
          <a:xfrm>
            <a:off x="10681360" y="89683"/>
            <a:ext cx="1138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/>
              <a:t>SW</a:t>
            </a:r>
            <a:r>
              <a:rPr lang="ko-KR" altLang="en-US" sz="1000" dirty="0"/>
              <a:t>개발실</a:t>
            </a:r>
          </a:p>
        </p:txBody>
      </p:sp>
    </p:spTree>
    <p:extLst>
      <p:ext uri="{BB962C8B-B14F-4D97-AF65-F5344CB8AC3E}">
        <p14:creationId xmlns:p14="http://schemas.microsoft.com/office/powerpoint/2010/main" val="1380763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3D15D4-391A-4358-B53C-E3F33B30D7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66324"/>
            <a:ext cx="9144000" cy="1125351"/>
          </a:xfrm>
        </p:spPr>
        <p:txBody>
          <a:bodyPr>
            <a:normAutofit/>
          </a:bodyPr>
          <a:lstStyle/>
          <a:p>
            <a:r>
              <a:rPr lang="ko-KR" altLang="en-US" sz="3600" dirty="0"/>
              <a:t>위험도 예측 알고리즘 </a:t>
            </a:r>
            <a:br>
              <a:rPr lang="en-US" altLang="ko-KR" sz="3600" dirty="0"/>
            </a:br>
            <a:r>
              <a:rPr lang="ko-KR" altLang="en-US" sz="3600" dirty="0"/>
              <a:t>평가 및 활용방안 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2A4035D-E637-47F8-B18B-486085E2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9186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2A4035D-E637-47F8-B18B-486085E2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DD06B2C-02A7-4889-A672-EF8CBF768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289" y="1756749"/>
            <a:ext cx="3344501" cy="3344501"/>
          </a:xfrm>
          <a:prstGeom prst="rect">
            <a:avLst/>
          </a:prstGeom>
        </p:spPr>
      </p:pic>
      <p:sp>
        <p:nvSpPr>
          <p:cNvPr id="13" name="제목 1">
            <a:extLst>
              <a:ext uri="{FF2B5EF4-FFF2-40B4-BE49-F238E27FC236}">
                <a16:creationId xmlns:a16="http://schemas.microsoft.com/office/drawing/2014/main" id="{90D7CC0E-1B24-47D4-9AAA-11ACE9724EAF}"/>
              </a:ext>
            </a:extLst>
          </p:cNvPr>
          <p:cNvSpPr txBox="1">
            <a:spLocks/>
          </p:cNvSpPr>
          <p:nvPr/>
        </p:nvSpPr>
        <p:spPr>
          <a:xfrm>
            <a:off x="838200" y="669785"/>
            <a:ext cx="10515600" cy="7630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/>
              <a:t>목차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A94B88-5D11-4098-BE63-5F50AFF4499F}"/>
              </a:ext>
            </a:extLst>
          </p:cNvPr>
          <p:cNvSpPr txBox="1"/>
          <p:nvPr/>
        </p:nvSpPr>
        <p:spPr>
          <a:xfrm>
            <a:off x="959667" y="1756749"/>
            <a:ext cx="5341545" cy="3033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sz="2000" dirty="0"/>
              <a:t>모델에 활용된 데이터셋 설명</a:t>
            </a:r>
            <a:endParaRPr lang="en-US" altLang="ko-KR" sz="2000" dirty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sz="2000" dirty="0"/>
              <a:t>위험도 예측 모델 평가</a:t>
            </a:r>
            <a:endParaRPr lang="en-US" altLang="ko-KR" sz="2000" dirty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sz="2000" dirty="0"/>
              <a:t>낙상 검출 모델 이용 위험도 검출 평가</a:t>
            </a:r>
            <a:endParaRPr lang="en-US" altLang="ko-KR" sz="2000" dirty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sz="2000" dirty="0"/>
              <a:t>결론</a:t>
            </a:r>
          </a:p>
        </p:txBody>
      </p:sp>
    </p:spTree>
    <p:extLst>
      <p:ext uri="{BB962C8B-B14F-4D97-AF65-F5344CB8AC3E}">
        <p14:creationId xmlns:p14="http://schemas.microsoft.com/office/powerpoint/2010/main" val="522862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YS </a:t>
            </a:r>
            <a:r>
              <a:rPr lang="ko-KR" altLang="en-US" dirty="0"/>
              <a:t>데이터셋 설명 </a:t>
            </a:r>
            <a:r>
              <a:rPr lang="en-US" altLang="ko-KR" sz="2000" dirty="0"/>
              <a:t>(</a:t>
            </a:r>
            <a:r>
              <a:rPr lang="ko-KR" altLang="en-US" sz="2000" dirty="0"/>
              <a:t>위험도 예측 모델 학습</a:t>
            </a:r>
            <a:r>
              <a:rPr lang="en-US" altLang="ko-KR" sz="2000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943337"/>
            <a:ext cx="10318830" cy="11565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BE4B0-7105-43BE-B5DC-FEA50C96A0D0}"/>
              </a:ext>
            </a:extLst>
          </p:cNvPr>
          <p:cNvSpPr txBox="1"/>
          <p:nvPr/>
        </p:nvSpPr>
        <p:spPr>
          <a:xfrm>
            <a:off x="905256" y="1432816"/>
            <a:ext cx="103188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남</a:t>
            </a:r>
            <a:r>
              <a:rPr lang="en-US" altLang="ko-KR" dirty="0"/>
              <a:t>/</a:t>
            </a:r>
            <a:r>
              <a:rPr lang="ko-KR" altLang="en-US" dirty="0"/>
              <a:t>여 각각 </a:t>
            </a:r>
            <a:r>
              <a:rPr lang="en-US" altLang="ko-KR" dirty="0"/>
              <a:t>10</a:t>
            </a:r>
            <a:r>
              <a:rPr lang="ko-KR" altLang="en-US" dirty="0"/>
              <a:t>명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일상생활동작 </a:t>
            </a:r>
            <a:r>
              <a:rPr lang="en-US" altLang="ko-KR" dirty="0"/>
              <a:t>(ADL) :14 </a:t>
            </a:r>
            <a:r>
              <a:rPr lang="ko-KR" altLang="en-US" dirty="0"/>
              <a:t>개 </a:t>
            </a:r>
            <a:r>
              <a:rPr lang="en-US" altLang="ko-KR" dirty="0"/>
              <a:t>/ </a:t>
            </a:r>
            <a:r>
              <a:rPr lang="ko-KR" altLang="en-US" dirty="0"/>
              <a:t>낙상 동작 </a:t>
            </a:r>
            <a:r>
              <a:rPr lang="en-US" altLang="ko-KR" dirty="0"/>
              <a:t>(FALL) : 11</a:t>
            </a:r>
            <a:r>
              <a:rPr lang="ko-KR" altLang="en-US" dirty="0"/>
              <a:t>개 </a:t>
            </a:r>
            <a:endParaRPr lang="en-US" altLang="ko-KR" dirty="0"/>
          </a:p>
          <a:p>
            <a:endParaRPr lang="ko-KR" altLang="en-US" dirty="0"/>
          </a:p>
        </p:txBody>
      </p:sp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CCED853D-B5E3-4BC2-B617-34F2D7ACB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85233"/>
              </p:ext>
            </p:extLst>
          </p:nvPr>
        </p:nvGraphicFramePr>
        <p:xfrm>
          <a:off x="7180401" y="2195847"/>
          <a:ext cx="3478783" cy="384694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520252">
                  <a:extLst>
                    <a:ext uri="{9D8B030D-6E8A-4147-A177-3AD203B41FA5}">
                      <a16:colId xmlns:a16="http://schemas.microsoft.com/office/drawing/2014/main" val="1349808299"/>
                    </a:ext>
                  </a:extLst>
                </a:gridCol>
                <a:gridCol w="2958531">
                  <a:extLst>
                    <a:ext uri="{9D8B030D-6E8A-4147-A177-3AD203B41FA5}">
                      <a16:colId xmlns:a16="http://schemas.microsoft.com/office/drawing/2014/main" val="1831544285"/>
                    </a:ext>
                  </a:extLst>
                </a:gridCol>
              </a:tblGrid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Num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Details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97043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서있기 </a:t>
                      </a:r>
                      <a:r>
                        <a:rPr lang="en-US" altLang="ko-KR" sz="1000" dirty="0"/>
                        <a:t>(30</a:t>
                      </a:r>
                      <a:r>
                        <a:rPr lang="ko-KR" altLang="en-US" sz="1000" dirty="0"/>
                        <a:t>초</a:t>
                      </a:r>
                      <a:r>
                        <a:rPr lang="en-US" altLang="ko-KR" sz="1000" dirty="0"/>
                        <a:t>)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958120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D02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바닥에 앉았다 일어서기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092793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D03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신발 끈 묶고 다시 일어서기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982647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D04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허리 굽혀 물건 줍기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1544251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D05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편한 속도로 걷기 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왕복</a:t>
                      </a:r>
                      <a:r>
                        <a:rPr lang="en-US" altLang="ko-KR" sz="1000" dirty="0"/>
                        <a:t>)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278763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D06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편한 속도로 뛰기 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왕복</a:t>
                      </a:r>
                      <a:r>
                        <a:rPr lang="en-US" altLang="ko-KR" sz="1000" dirty="0"/>
                        <a:t>)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12822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D07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걷다가 발 헛디디고 균형잡기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015803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제자리에서 발 번갈아 뛰기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59267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D09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제자리에서 가볍게 점프하기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511313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D10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편한 속도로 계단 올라갔다 내려오기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79092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D11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등받이 없는 의자에 천천히 앉았다 일어서기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43316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D12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등받이 없는 의자에서 일어서다 다시 앉기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5201890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D13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매트리스에 걸터앉은 후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/>
                        <a:t>누웠다 다시 앉기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3145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D14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매트리스에 앉았다 일어서기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491753"/>
                  </a:ext>
                </a:extLst>
              </a:tr>
            </a:tbl>
          </a:graphicData>
        </a:graphic>
      </p:graphicFrame>
      <p:graphicFrame>
        <p:nvGraphicFramePr>
          <p:cNvPr id="8" name="표 6">
            <a:extLst>
              <a:ext uri="{FF2B5EF4-FFF2-40B4-BE49-F238E27FC236}">
                <a16:creationId xmlns:a16="http://schemas.microsoft.com/office/drawing/2014/main" id="{6993CA71-09FB-4010-A445-A60FA73D5E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772881"/>
              </p:ext>
            </p:extLst>
          </p:nvPr>
        </p:nvGraphicFramePr>
        <p:xfrm>
          <a:off x="2090076" y="2195847"/>
          <a:ext cx="3478783" cy="307755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520252">
                  <a:extLst>
                    <a:ext uri="{9D8B030D-6E8A-4147-A177-3AD203B41FA5}">
                      <a16:colId xmlns:a16="http://schemas.microsoft.com/office/drawing/2014/main" val="1349808299"/>
                    </a:ext>
                  </a:extLst>
                </a:gridCol>
                <a:gridCol w="2958531">
                  <a:extLst>
                    <a:ext uri="{9D8B030D-6E8A-4147-A177-3AD203B41FA5}">
                      <a16:colId xmlns:a16="http://schemas.microsoft.com/office/drawing/2014/main" val="1831544285"/>
                    </a:ext>
                  </a:extLst>
                </a:gridCol>
              </a:tblGrid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Num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Details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97043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걷다</a:t>
                      </a:r>
                      <a:r>
                        <a:rPr lang="en-US" altLang="ko-KR" sz="1000" dirty="0"/>
                        <a:t> </a:t>
                      </a:r>
                      <a:r>
                        <a:rPr lang="ko-KR" altLang="en-US" sz="1000" dirty="0"/>
                        <a:t>미끄러져 뒤로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958120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F02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걷다 발에 걸려 앞으로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092793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F03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뛰다가 발에 걸려 앞으로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982647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F04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의자에 앉다가 뒤로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1544251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F05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의자에 앉아 있다가 앞으로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278763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F06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의자에 앉아 있다가 옆으로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12822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F07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의자에 앉아 있다가 뒤로 넘어지기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0158035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의자에서 일어서다 앞으로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59267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F09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가만히 선 상태에서 앞으로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511313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F10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가만히 선 상태에서 옆으로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790928"/>
                  </a:ext>
                </a:extLst>
              </a:tr>
              <a:tr h="25646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F11</a:t>
                      </a:r>
                      <a:endParaRPr lang="ko-KR" alt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가만히 선 상태에서 뒤로 넘어지기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433168"/>
                  </a:ext>
                </a:extLst>
              </a:tr>
            </a:tbl>
          </a:graphicData>
        </a:graphic>
      </p:graphicFrame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C17710E-E6AB-4E74-A560-1E573E031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903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KFALL </a:t>
            </a:r>
            <a:r>
              <a:rPr lang="ko-KR" altLang="en-US" dirty="0"/>
              <a:t>데이터셋 설명 </a:t>
            </a:r>
            <a:r>
              <a:rPr lang="en-US" altLang="ko-KR" sz="2000" dirty="0"/>
              <a:t>(</a:t>
            </a:r>
            <a:r>
              <a:rPr lang="ko-KR" altLang="en-US" sz="2000" dirty="0"/>
              <a:t>낙상 검출 모델 학습</a:t>
            </a:r>
            <a:r>
              <a:rPr lang="en-US" altLang="ko-KR" sz="2000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943337"/>
            <a:ext cx="10318830" cy="11565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BE4B0-7105-43BE-B5DC-FEA50C96A0D0}"/>
              </a:ext>
            </a:extLst>
          </p:cNvPr>
          <p:cNvSpPr txBox="1"/>
          <p:nvPr/>
        </p:nvSpPr>
        <p:spPr>
          <a:xfrm>
            <a:off x="905256" y="1432816"/>
            <a:ext cx="103188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일상생활동작 </a:t>
            </a:r>
            <a:r>
              <a:rPr lang="en-US" altLang="ko-KR" dirty="0"/>
              <a:t>(ADL) :21 </a:t>
            </a:r>
            <a:r>
              <a:rPr lang="ko-KR" altLang="en-US" dirty="0"/>
              <a:t>개 </a:t>
            </a:r>
            <a:r>
              <a:rPr lang="en-US" altLang="ko-KR" dirty="0"/>
              <a:t>/ </a:t>
            </a:r>
            <a:r>
              <a:rPr lang="ko-KR" altLang="en-US" dirty="0"/>
              <a:t>낙상 동작 </a:t>
            </a:r>
            <a:r>
              <a:rPr lang="en-US" altLang="ko-KR" dirty="0"/>
              <a:t>(FALL) : 15</a:t>
            </a:r>
            <a:r>
              <a:rPr lang="ko-KR" altLang="en-US" dirty="0"/>
              <a:t>개 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C17710E-E6AB-4E74-A560-1E573E031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4</a:t>
            </a:fld>
            <a:endParaRPr lang="ko-KR" altLang="en-US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879FF76C-1952-4ED5-9CD9-A9660B403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292205"/>
              </p:ext>
            </p:extLst>
          </p:nvPr>
        </p:nvGraphicFramePr>
        <p:xfrm>
          <a:off x="7467599" y="1577718"/>
          <a:ext cx="3256632" cy="4828073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522467">
                  <a:extLst>
                    <a:ext uri="{9D8B030D-6E8A-4147-A177-3AD203B41FA5}">
                      <a16:colId xmlns:a16="http://schemas.microsoft.com/office/drawing/2014/main" val="637244298"/>
                    </a:ext>
                  </a:extLst>
                </a:gridCol>
                <a:gridCol w="2734165">
                  <a:extLst>
                    <a:ext uri="{9D8B030D-6E8A-4147-A177-3AD203B41FA5}">
                      <a16:colId xmlns:a16="http://schemas.microsoft.com/office/drawing/2014/main" val="2062384922"/>
                    </a:ext>
                  </a:extLst>
                </a:gridCol>
              </a:tblGrid>
              <a:tr h="24919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Num</a:t>
                      </a:r>
                      <a:endParaRPr lang="ko-KR" altLang="en-US" sz="1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Details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50343235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D01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30</a:t>
                      </a:r>
                      <a:r>
                        <a:rPr lang="ko-KR" altLang="en-US" sz="800" dirty="0"/>
                        <a:t>초 간 서있기</a:t>
                      </a:r>
                      <a:endParaRPr lang="en-US" altLang="ko-KR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444038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D02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허리를 구부리고 신발끈을 묶고 일어나기</a:t>
                      </a:r>
                      <a:endParaRPr lang="en-US" altLang="ko-KR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310188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D03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바닥에 있는 물건 집기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073331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D04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부드럽게 점프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5061157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D05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바닥에 앉고 기다렸다 다시 일어나기</a:t>
                      </a:r>
                      <a:endParaRPr lang="en-US" altLang="ko-KR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794751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D06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걷다가 돌기</a:t>
                      </a:r>
                      <a:r>
                        <a:rPr lang="en-US" altLang="ko-KR" sz="800" dirty="0"/>
                        <a:t>(4m)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988920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D07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빠르게 걷다가 돌기</a:t>
                      </a:r>
                      <a:r>
                        <a:rPr lang="en-US" altLang="ko-KR" sz="800" dirty="0"/>
                        <a:t>(4m)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8510214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D08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조깅하다가 돌기</a:t>
                      </a:r>
                      <a:r>
                        <a:rPr lang="en-US" altLang="ko-KR" sz="800" dirty="0"/>
                        <a:t>(4m)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440584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D09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빠르게 조깅하다가 돌기</a:t>
                      </a:r>
                      <a:r>
                        <a:rPr lang="en-US" altLang="ko-KR" sz="800" dirty="0"/>
                        <a:t>(4m)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064068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D10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걷다가 비틀거리기</a:t>
                      </a:r>
                      <a:endParaRPr lang="en-US" altLang="ko-KR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9746534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D11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30</a:t>
                      </a:r>
                      <a:r>
                        <a:rPr lang="ko-KR" altLang="en-US" sz="800" dirty="0"/>
                        <a:t>초 동안 의자에 앉아 있기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7948187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D12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소파에 기대어 </a:t>
                      </a:r>
                      <a:r>
                        <a:rPr lang="en-US" altLang="ko-KR" sz="800" dirty="0"/>
                        <a:t>30</a:t>
                      </a:r>
                      <a:r>
                        <a:rPr lang="ko-KR" altLang="en-US" sz="800" dirty="0"/>
                        <a:t>초 동안 앉아 있기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730004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D13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의자에 앉았다 일어나기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176691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D14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빨리 의자에 앉았다 일어나기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651945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D15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의자에서 </a:t>
                      </a:r>
                      <a:r>
                        <a:rPr lang="ko-KR" altLang="en-US" sz="800" dirty="0" err="1"/>
                        <a:t>일어나려다</a:t>
                      </a:r>
                      <a:r>
                        <a:rPr lang="ko-KR" altLang="en-US" sz="800" dirty="0"/>
                        <a:t> 다시 앉기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447020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D16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소파에 앉아있다 </a:t>
                      </a:r>
                      <a:r>
                        <a:rPr lang="ko-KR" altLang="en-US" sz="800" dirty="0" err="1"/>
                        <a:t>일어남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642612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D17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30</a:t>
                      </a:r>
                      <a:r>
                        <a:rPr lang="ko-KR" altLang="en-US" sz="800" dirty="0"/>
                        <a:t>초 동안 침대에 누워 있기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009346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D18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앉아있다 침대에 눕고 일어나기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440171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D19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/>
                        <a:t>앉아있다 침대에 눕고 일어나기 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/>
                        <a:t>빠르게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6402648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D20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/>
                        <a:t>계단 빠르게 오르내리기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8146016"/>
                  </a:ext>
                </a:extLst>
              </a:tr>
              <a:tr h="2180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/>
                        <a:t>D21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/>
                        <a:t>계단 빠르게 오르내리기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/>
                        <a:t>빠르게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0178406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CA07A024-D29F-42D8-9F3D-58695FED46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189370"/>
              </p:ext>
            </p:extLst>
          </p:nvPr>
        </p:nvGraphicFramePr>
        <p:xfrm>
          <a:off x="1900882" y="1851236"/>
          <a:ext cx="3166630" cy="455455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534777">
                  <a:extLst>
                    <a:ext uri="{9D8B030D-6E8A-4147-A177-3AD203B41FA5}">
                      <a16:colId xmlns:a16="http://schemas.microsoft.com/office/drawing/2014/main" val="119494376"/>
                    </a:ext>
                  </a:extLst>
                </a:gridCol>
                <a:gridCol w="2631853">
                  <a:extLst>
                    <a:ext uri="{9D8B030D-6E8A-4147-A177-3AD203B41FA5}">
                      <a16:colId xmlns:a16="http://schemas.microsoft.com/office/drawing/2014/main" val="155998155"/>
                    </a:ext>
                  </a:extLst>
                </a:gridCol>
              </a:tblGrid>
              <a:tr h="19998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Num</a:t>
                      </a:r>
                      <a:endParaRPr lang="ko-KR" altLang="en-US" sz="1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Details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6823915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앉다가 앞으로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768320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F02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앉다가 뒤로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907302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F03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앉다가 옆으로 넘어짐</a:t>
                      </a:r>
                      <a:endParaRPr lang="en-US" altLang="ko-KR" sz="900" dirty="0"/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3559589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F04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일어나면서 앞으로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9363669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F05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/>
                        <a:t>일어나면서 옆으로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5682072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F06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기절하듯이 앉은 상태에서 앞으로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6026883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F07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/>
                        <a:t>기절하듯이 앉은 상태에서 옆으로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2164246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/>
                        <a:t>기절하듯이 앉은 상태에서 뒤로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529822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F09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보행 중 기절하듯이 전방으로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7663638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F10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/>
                        <a:t>보행 중 기절하듯이 손으로 잡으며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255856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F11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장애물에 걸려 앞으로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375189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/>
                        <a:t>F12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장애물에 걸려 조깅하다 앞으로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2602980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/>
                        <a:t>F13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미끄러져 보행 중 앞으로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726822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/>
                        <a:t>F14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미끄러져 보행 중 옆으로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596509"/>
                  </a:ext>
                </a:extLst>
              </a:tr>
              <a:tr h="2873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/>
                        <a:t>F15</a:t>
                      </a:r>
                      <a:endParaRPr lang="ko-KR" altLang="en-US" sz="9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미끄러져 보행 중 뒤로 넘어짐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748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436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YS </a:t>
            </a:r>
            <a:r>
              <a:rPr lang="ko-KR" altLang="en-US" dirty="0"/>
              <a:t>데이터 </a:t>
            </a:r>
            <a:r>
              <a:rPr lang="ko-KR" altLang="en-US" dirty="0" err="1"/>
              <a:t>전처리</a:t>
            </a:r>
            <a:endParaRPr lang="ko-KR" altLang="en-US" dirty="0"/>
          </a:p>
        </p:txBody>
      </p: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9E429230-63CF-4FC2-A387-5B436C07BB1D}"/>
              </a:ext>
            </a:extLst>
          </p:cNvPr>
          <p:cNvGrpSpPr/>
          <p:nvPr/>
        </p:nvGrpSpPr>
        <p:grpSpPr>
          <a:xfrm>
            <a:off x="1017498" y="2133600"/>
            <a:ext cx="4737844" cy="3266306"/>
            <a:chOff x="838200" y="1264996"/>
            <a:chExt cx="6261847" cy="4498598"/>
          </a:xfrm>
        </p:grpSpPr>
        <p:sp>
          <p:nvSpPr>
            <p:cNvPr id="22" name="순서도: 연결자 21">
              <a:extLst>
                <a:ext uri="{FF2B5EF4-FFF2-40B4-BE49-F238E27FC236}">
                  <a16:creationId xmlns:a16="http://schemas.microsoft.com/office/drawing/2014/main" id="{36C69146-5E18-49AA-A401-B3B40472C80E}"/>
                </a:ext>
              </a:extLst>
            </p:cNvPr>
            <p:cNvSpPr/>
            <p:nvPr/>
          </p:nvSpPr>
          <p:spPr>
            <a:xfrm>
              <a:off x="838200" y="2293551"/>
              <a:ext cx="3110748" cy="3131854"/>
            </a:xfrm>
            <a:prstGeom prst="flowChartConnector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/>
                <a:t>Full_Data</a:t>
              </a:r>
              <a:endParaRPr lang="en-US" altLang="ko-KR" dirty="0"/>
            </a:p>
            <a:p>
              <a:pPr algn="ctr"/>
              <a:r>
                <a:rPr lang="en-US" altLang="ko-KR" dirty="0"/>
                <a:t>(20</a:t>
              </a:r>
              <a:r>
                <a:rPr lang="ko-KR" altLang="en-US" dirty="0"/>
                <a:t>명</a:t>
              </a:r>
              <a:r>
                <a:rPr lang="en-US" altLang="ko-KR" dirty="0"/>
                <a:t>)</a:t>
              </a:r>
              <a:endParaRPr lang="ko-KR" altLang="en-US" dirty="0"/>
            </a:p>
          </p:txBody>
        </p:sp>
        <p:sp>
          <p:nvSpPr>
            <p:cNvPr id="35" name="순서도: 연결자 34">
              <a:extLst>
                <a:ext uri="{FF2B5EF4-FFF2-40B4-BE49-F238E27FC236}">
                  <a16:creationId xmlns:a16="http://schemas.microsoft.com/office/drawing/2014/main" id="{1123E516-A4D9-4AB1-9B45-2187DD899719}"/>
                </a:ext>
              </a:extLst>
            </p:cNvPr>
            <p:cNvSpPr/>
            <p:nvPr/>
          </p:nvSpPr>
          <p:spPr>
            <a:xfrm>
              <a:off x="4724399" y="1264996"/>
              <a:ext cx="2375648" cy="2353448"/>
            </a:xfrm>
            <a:prstGeom prst="flowChartConnector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Train</a:t>
              </a:r>
            </a:p>
            <a:p>
              <a:pPr algn="ctr"/>
              <a:r>
                <a:rPr lang="en-US" altLang="ko-KR" dirty="0"/>
                <a:t>(16</a:t>
              </a:r>
              <a:r>
                <a:rPr lang="ko-KR" altLang="en-US" dirty="0"/>
                <a:t>명</a:t>
              </a:r>
              <a:r>
                <a:rPr lang="en-US" altLang="ko-KR" dirty="0"/>
                <a:t>)</a:t>
              </a:r>
              <a:endParaRPr lang="ko-KR" altLang="en-US" dirty="0"/>
            </a:p>
          </p:txBody>
        </p:sp>
        <p:sp>
          <p:nvSpPr>
            <p:cNvPr id="36" name="순서도: 연결자 35">
              <a:extLst>
                <a:ext uri="{FF2B5EF4-FFF2-40B4-BE49-F238E27FC236}">
                  <a16:creationId xmlns:a16="http://schemas.microsoft.com/office/drawing/2014/main" id="{E1BCA235-2F8D-4C9B-80DA-C047F9734E2F}"/>
                </a:ext>
              </a:extLst>
            </p:cNvPr>
            <p:cNvSpPr/>
            <p:nvPr/>
          </p:nvSpPr>
          <p:spPr>
            <a:xfrm>
              <a:off x="5072305" y="4095543"/>
              <a:ext cx="1712261" cy="1668051"/>
            </a:xfrm>
            <a:prstGeom prst="flowChartConnector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Test</a:t>
              </a:r>
            </a:p>
            <a:p>
              <a:pPr algn="ctr"/>
              <a:r>
                <a:rPr lang="en-US" altLang="ko-KR" dirty="0"/>
                <a:t>(4</a:t>
              </a:r>
              <a:r>
                <a:rPr lang="ko-KR" altLang="en-US" dirty="0"/>
                <a:t>명</a:t>
              </a:r>
              <a:r>
                <a:rPr lang="en-US" altLang="ko-KR" dirty="0"/>
                <a:t>)</a:t>
              </a:r>
              <a:endParaRPr lang="ko-KR" altLang="en-US" dirty="0"/>
            </a:p>
          </p:txBody>
        </p:sp>
        <p:cxnSp>
          <p:nvCxnSpPr>
            <p:cNvPr id="32" name="직선 화살표 연결선 31">
              <a:extLst>
                <a:ext uri="{FF2B5EF4-FFF2-40B4-BE49-F238E27FC236}">
                  <a16:creationId xmlns:a16="http://schemas.microsoft.com/office/drawing/2014/main" id="{685E4E73-6F3B-423F-8CD8-77C9B5323D5D}"/>
                </a:ext>
              </a:extLst>
            </p:cNvPr>
            <p:cNvCxnSpPr>
              <a:cxnSpLocks/>
              <a:stCxn id="22" idx="6"/>
              <a:endCxn id="35" idx="3"/>
            </p:cNvCxnSpPr>
            <p:nvPr/>
          </p:nvCxnSpPr>
          <p:spPr>
            <a:xfrm flipV="1">
              <a:off x="3948948" y="3273790"/>
              <a:ext cx="1123357" cy="58568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DFEEC430-2C2E-46FA-AE10-F8F974C4FEEB}"/>
                </a:ext>
              </a:extLst>
            </p:cNvPr>
            <p:cNvCxnSpPr>
              <a:cxnSpLocks/>
              <a:stCxn id="22" idx="6"/>
              <a:endCxn id="36" idx="1"/>
            </p:cNvCxnSpPr>
            <p:nvPr/>
          </p:nvCxnSpPr>
          <p:spPr>
            <a:xfrm>
              <a:off x="3948948" y="3859478"/>
              <a:ext cx="1374111" cy="48034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5A4651AC-C5C1-47C8-B017-AF17013B34E8}"/>
                </a:ext>
              </a:extLst>
            </p:cNvPr>
            <p:cNvSpPr txBox="1"/>
            <p:nvPr/>
          </p:nvSpPr>
          <p:spPr>
            <a:xfrm>
              <a:off x="4398861" y="3915596"/>
              <a:ext cx="561680" cy="35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0.2</a:t>
              </a:r>
              <a:endParaRPr lang="ko-KR" altLang="en-US" dirty="0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2C530C8-8C93-4907-8054-7309A0B09119}"/>
                </a:ext>
              </a:extLst>
            </p:cNvPr>
            <p:cNvSpPr txBox="1"/>
            <p:nvPr/>
          </p:nvSpPr>
          <p:spPr>
            <a:xfrm>
              <a:off x="4365711" y="3342112"/>
              <a:ext cx="561680" cy="35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0.8</a:t>
              </a:r>
              <a:endParaRPr lang="ko-KR" altLang="en-US" sz="1400" dirty="0"/>
            </a:p>
          </p:txBody>
        </p:sp>
      </p:grpSp>
      <p:sp>
        <p:nvSpPr>
          <p:cNvPr id="61" name="설명선: 선 60">
            <a:extLst>
              <a:ext uri="{FF2B5EF4-FFF2-40B4-BE49-F238E27FC236}">
                <a16:creationId xmlns:a16="http://schemas.microsoft.com/office/drawing/2014/main" id="{4F3E3E71-C827-4856-92C1-1D8A41D475BB}"/>
              </a:ext>
            </a:extLst>
          </p:cNvPr>
          <p:cNvSpPr/>
          <p:nvPr/>
        </p:nvSpPr>
        <p:spPr>
          <a:xfrm>
            <a:off x="5387787" y="1149638"/>
            <a:ext cx="1416425" cy="902207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/>
              <a:t>ADL :</a:t>
            </a:r>
            <a:r>
              <a:rPr lang="ko-KR" altLang="en-US" sz="1100" dirty="0"/>
              <a:t> </a:t>
            </a:r>
            <a:r>
              <a:rPr lang="en-US" altLang="ko-KR" sz="1100" dirty="0"/>
              <a:t>414</a:t>
            </a:r>
          </a:p>
          <a:p>
            <a:pPr algn="ctr"/>
            <a:r>
              <a:rPr lang="en-US" altLang="ko-KR" sz="1100" dirty="0"/>
              <a:t>FALL : 473 </a:t>
            </a:r>
          </a:p>
          <a:p>
            <a:pPr algn="ctr"/>
            <a:r>
              <a:rPr lang="en-US" altLang="ko-KR" sz="1000" dirty="0"/>
              <a:t>(</a:t>
            </a:r>
            <a:r>
              <a:rPr lang="ko-KR" altLang="en-US" sz="1000" dirty="0"/>
              <a:t>데이터 증강 후 </a:t>
            </a:r>
            <a:r>
              <a:rPr lang="en-US" altLang="ko-KR" sz="1000" dirty="0"/>
              <a:t>1892)</a:t>
            </a:r>
            <a:endParaRPr lang="ko-KR" altLang="en-US" sz="1000" dirty="0"/>
          </a:p>
        </p:txBody>
      </p:sp>
      <p:sp>
        <p:nvSpPr>
          <p:cNvPr id="62" name="설명선: 선 61">
            <a:extLst>
              <a:ext uri="{FF2B5EF4-FFF2-40B4-BE49-F238E27FC236}">
                <a16:creationId xmlns:a16="http://schemas.microsoft.com/office/drawing/2014/main" id="{19DC10D4-458E-4352-940B-B9B188CCE0BC}"/>
              </a:ext>
            </a:extLst>
          </p:cNvPr>
          <p:cNvSpPr/>
          <p:nvPr/>
        </p:nvSpPr>
        <p:spPr>
          <a:xfrm>
            <a:off x="5338351" y="5482977"/>
            <a:ext cx="1117240" cy="680228"/>
          </a:xfrm>
          <a:prstGeom prst="borderCallout1">
            <a:avLst>
              <a:gd name="adj1" fmla="val 18750"/>
              <a:gd name="adj2" fmla="val -8333"/>
              <a:gd name="adj3" fmla="val -14341"/>
              <a:gd name="adj4" fmla="val -464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/>
              <a:t>ADL :</a:t>
            </a:r>
            <a:r>
              <a:rPr lang="ko-KR" altLang="en-US" sz="1100" dirty="0"/>
              <a:t> </a:t>
            </a:r>
            <a:r>
              <a:rPr lang="en-US" altLang="ko-KR" sz="1100" dirty="0"/>
              <a:t>163</a:t>
            </a:r>
          </a:p>
          <a:p>
            <a:pPr algn="ctr"/>
            <a:r>
              <a:rPr lang="en-US" altLang="ko-KR" sz="1100" dirty="0"/>
              <a:t>FALL : 132 </a:t>
            </a:r>
          </a:p>
        </p:txBody>
      </p:sp>
      <p:cxnSp>
        <p:nvCxnSpPr>
          <p:cNvPr id="67" name="직선 화살표 연결선 66">
            <a:extLst>
              <a:ext uri="{FF2B5EF4-FFF2-40B4-BE49-F238E27FC236}">
                <a16:creationId xmlns:a16="http://schemas.microsoft.com/office/drawing/2014/main" id="{CD0B3EF0-E836-47A8-A736-CE5813E5FF5D}"/>
              </a:ext>
            </a:extLst>
          </p:cNvPr>
          <p:cNvCxnSpPr>
            <a:cxnSpLocks/>
            <a:stCxn id="35" idx="6"/>
            <a:endCxn id="65" idx="1"/>
          </p:cNvCxnSpPr>
          <p:nvPr/>
        </p:nvCxnSpPr>
        <p:spPr>
          <a:xfrm>
            <a:off x="5755342" y="2987987"/>
            <a:ext cx="2025824" cy="7019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화살표 연결선 68">
            <a:extLst>
              <a:ext uri="{FF2B5EF4-FFF2-40B4-BE49-F238E27FC236}">
                <a16:creationId xmlns:a16="http://schemas.microsoft.com/office/drawing/2014/main" id="{7D7DE25B-429F-4B58-B0BA-A7988A61188C}"/>
              </a:ext>
            </a:extLst>
          </p:cNvPr>
          <p:cNvCxnSpPr>
            <a:cxnSpLocks/>
            <a:stCxn id="36" idx="6"/>
            <a:endCxn id="65" idx="1"/>
          </p:cNvCxnSpPr>
          <p:nvPr/>
        </p:nvCxnSpPr>
        <p:spPr>
          <a:xfrm flipV="1">
            <a:off x="5516642" y="3689938"/>
            <a:ext cx="2264524" cy="110440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6BC7A4DF-1D44-4F3A-BF65-FB307DFBDD05}"/>
              </a:ext>
            </a:extLst>
          </p:cNvPr>
          <p:cNvGrpSpPr/>
          <p:nvPr/>
        </p:nvGrpSpPr>
        <p:grpSpPr>
          <a:xfrm>
            <a:off x="7781166" y="1432816"/>
            <a:ext cx="3792071" cy="4514244"/>
            <a:chOff x="7781166" y="1432816"/>
            <a:chExt cx="3792071" cy="4514244"/>
          </a:xfrm>
        </p:grpSpPr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4F76A940-E0B9-4FB8-AD3B-3D26D0091859}"/>
                </a:ext>
              </a:extLst>
            </p:cNvPr>
            <p:cNvSpPr/>
            <p:nvPr/>
          </p:nvSpPr>
          <p:spPr>
            <a:xfrm>
              <a:off x="7781166" y="1432816"/>
              <a:ext cx="3792071" cy="451424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endParaRPr lang="en-US" altLang="ko-KR" dirty="0"/>
            </a:p>
            <a:p>
              <a:pPr marL="285750" indent="-285750">
                <a:buFontTx/>
                <a:buChar char="-"/>
              </a:pPr>
              <a:r>
                <a:rPr lang="ko-KR" altLang="en-US" sz="1600" dirty="0"/>
                <a:t>낙상 시점</a:t>
              </a:r>
              <a:r>
                <a:rPr lang="en-US" altLang="ko-KR" sz="1600" dirty="0"/>
                <a:t>(</a:t>
              </a:r>
              <a:r>
                <a:rPr lang="ko-KR" altLang="en-US" sz="1600" dirty="0"/>
                <a:t>최대값</a:t>
              </a:r>
              <a:r>
                <a:rPr lang="en-US" altLang="ko-KR" sz="1600" dirty="0"/>
                <a:t>)</a:t>
              </a:r>
              <a:r>
                <a:rPr lang="ko-KR" altLang="en-US" sz="1600" dirty="0"/>
                <a:t>의 </a:t>
              </a:r>
              <a:r>
                <a:rPr lang="en-US" altLang="ko-KR" sz="1600" dirty="0"/>
                <a:t>0.2s~0.7 </a:t>
              </a:r>
              <a:r>
                <a:rPr lang="ko-KR" altLang="en-US" sz="1600" dirty="0"/>
                <a:t>이전 데이터 사용</a:t>
              </a: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endParaRPr lang="en-US" altLang="ko-KR" sz="1600" dirty="0"/>
            </a:p>
            <a:p>
              <a:pPr marL="285750" indent="-285750">
                <a:buFontTx/>
                <a:buChar char="-"/>
              </a:pPr>
              <a:r>
                <a:rPr lang="en-US" altLang="ko-KR" sz="1600" dirty="0"/>
                <a:t> (</a:t>
              </a:r>
              <a:r>
                <a:rPr lang="en-US" altLang="ko-KR" sz="1600" dirty="0" err="1"/>
                <a:t>AccX</a:t>
              </a:r>
              <a:r>
                <a:rPr lang="en-US" altLang="ko-KR" sz="1600" dirty="0"/>
                <a:t>, </a:t>
              </a:r>
              <a:r>
                <a:rPr lang="en-US" altLang="ko-KR" sz="1600" dirty="0" err="1"/>
                <a:t>AccY</a:t>
              </a:r>
              <a:r>
                <a:rPr lang="en-US" altLang="ko-KR" sz="1600" dirty="0"/>
                <a:t> , </a:t>
              </a:r>
              <a:r>
                <a:rPr lang="en-US" altLang="ko-KR" sz="1600" dirty="0" err="1"/>
                <a:t>AccZ</a:t>
              </a:r>
              <a:r>
                <a:rPr lang="en-US" altLang="ko-KR" sz="1600" dirty="0"/>
                <a:t> , </a:t>
              </a:r>
              <a:r>
                <a:rPr lang="en-US" altLang="ko-KR" sz="1600" dirty="0" err="1"/>
                <a:t>GyroX</a:t>
              </a:r>
              <a:r>
                <a:rPr lang="en-US" altLang="ko-KR" sz="1600" dirty="0"/>
                <a:t> , </a:t>
              </a:r>
              <a:r>
                <a:rPr lang="en-US" altLang="ko-KR" sz="1600" dirty="0" err="1"/>
                <a:t>GyroY</a:t>
              </a:r>
              <a:r>
                <a:rPr lang="en-US" altLang="ko-KR" sz="1600" dirty="0"/>
                <a:t> , Gyro Z ,Acc , Gyro) * 25 → (25,8)</a:t>
              </a:r>
            </a:p>
            <a:p>
              <a:pPr marL="285750" indent="-285750">
                <a:buFontTx/>
                <a:buChar char="-"/>
              </a:pPr>
              <a:r>
                <a:rPr lang="en-US" altLang="ko-KR" sz="1600" dirty="0"/>
                <a:t>Sampling Rate </a:t>
              </a:r>
              <a:r>
                <a:rPr lang="en-US" altLang="ko-KR" sz="1600" dirty="0">
                  <a:sym typeface="Wingdings" panose="05000000000000000000" pitchFamily="2" charset="2"/>
                </a:rPr>
                <a:t> 50HZ</a:t>
              </a:r>
              <a:endParaRPr lang="en-US" altLang="ko-KR" sz="1600" dirty="0"/>
            </a:p>
            <a:p>
              <a:pPr marL="285750" indent="-285750" algn="ctr">
                <a:buFontTx/>
                <a:buChar char="-"/>
              </a:pPr>
              <a:endParaRPr lang="ko-KR" altLang="en-US" sz="1600" dirty="0"/>
            </a:p>
          </p:txBody>
        </p:sp>
        <p:pic>
          <p:nvPicPr>
            <p:cNvPr id="73" name="그림 72">
              <a:extLst>
                <a:ext uri="{FF2B5EF4-FFF2-40B4-BE49-F238E27FC236}">
                  <a16:creationId xmlns:a16="http://schemas.microsoft.com/office/drawing/2014/main" id="{9EDE33F1-84F6-4F74-A409-B6576A41E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34539" y="2356771"/>
              <a:ext cx="3519261" cy="1962665"/>
            </a:xfrm>
            <a:prstGeom prst="rect">
              <a:avLst/>
            </a:prstGeom>
          </p:spPr>
        </p:pic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45677AF-D181-462A-900E-EF3910089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9685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94883C-117D-46A9-9A66-E7B0F71C5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위험도 예측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- </a:t>
            </a:r>
            <a:r>
              <a:rPr lang="ko-KR" altLang="en-US" dirty="0"/>
              <a:t>구조</a:t>
            </a:r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F8870D5C-4EE5-4BB8-BDF2-24EA7C80DF3D}"/>
              </a:ext>
            </a:extLst>
          </p:cNvPr>
          <p:cNvGrpSpPr/>
          <p:nvPr/>
        </p:nvGrpSpPr>
        <p:grpSpPr>
          <a:xfrm>
            <a:off x="1057837" y="1632701"/>
            <a:ext cx="7333124" cy="4196014"/>
            <a:chOff x="2519081" y="1668559"/>
            <a:chExt cx="7333124" cy="4196014"/>
          </a:xfrm>
        </p:grpSpPr>
        <p:sp>
          <p:nvSpPr>
            <p:cNvPr id="28" name="순서도: 처리 27">
              <a:extLst>
                <a:ext uri="{FF2B5EF4-FFF2-40B4-BE49-F238E27FC236}">
                  <a16:creationId xmlns:a16="http://schemas.microsoft.com/office/drawing/2014/main" id="{96D2183D-4C1B-4E0A-A0F2-E3BFDF4BC9EE}"/>
                </a:ext>
              </a:extLst>
            </p:cNvPr>
            <p:cNvSpPr/>
            <p:nvPr/>
          </p:nvSpPr>
          <p:spPr>
            <a:xfrm>
              <a:off x="4634749" y="1668559"/>
              <a:ext cx="2886635" cy="256905"/>
            </a:xfrm>
            <a:prstGeom prst="flowChartProcess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/>
                <a:t>INPUT</a:t>
              </a:r>
              <a:endParaRPr lang="ko-KR" altLang="en-US" b="1" dirty="0"/>
            </a:p>
          </p:txBody>
        </p:sp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09F3C839-117E-402A-9E13-6DB08D715363}"/>
                </a:ext>
              </a:extLst>
            </p:cNvPr>
            <p:cNvGrpSpPr/>
            <p:nvPr/>
          </p:nvGrpSpPr>
          <p:grpSpPr>
            <a:xfrm>
              <a:off x="2519081" y="1925463"/>
              <a:ext cx="7333124" cy="3939110"/>
              <a:chOff x="2537010" y="1925504"/>
              <a:chExt cx="7333124" cy="4398575"/>
            </a:xfrm>
          </p:grpSpPr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456FBCDA-C4DA-4542-B5B7-BB5547B2D580}"/>
                  </a:ext>
                </a:extLst>
              </p:cNvPr>
              <p:cNvGrpSpPr/>
              <p:nvPr/>
            </p:nvGrpSpPr>
            <p:grpSpPr>
              <a:xfrm>
                <a:off x="2537010" y="1925504"/>
                <a:ext cx="7333124" cy="4398575"/>
                <a:chOff x="2537010" y="1925504"/>
                <a:chExt cx="7333124" cy="4398575"/>
              </a:xfrm>
            </p:grpSpPr>
            <p:sp>
              <p:nvSpPr>
                <p:cNvPr id="15" name="순서도: 처리 14">
                  <a:extLst>
                    <a:ext uri="{FF2B5EF4-FFF2-40B4-BE49-F238E27FC236}">
                      <a16:creationId xmlns:a16="http://schemas.microsoft.com/office/drawing/2014/main" id="{C0B6DC2F-D6F9-43F9-8105-33972B1CC445}"/>
                    </a:ext>
                  </a:extLst>
                </p:cNvPr>
                <p:cNvSpPr/>
                <p:nvPr/>
              </p:nvSpPr>
              <p:spPr>
                <a:xfrm>
                  <a:off x="4652678" y="6037208"/>
                  <a:ext cx="2886635" cy="286871"/>
                </a:xfrm>
                <a:prstGeom prst="flowChart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b="1" dirty="0"/>
                    <a:t>Output</a:t>
                  </a:r>
                  <a:endParaRPr lang="ko-KR" altLang="en-US" b="1" dirty="0"/>
                </a:p>
              </p:txBody>
            </p:sp>
            <p:sp>
              <p:nvSpPr>
                <p:cNvPr id="17" name="순서도: 대체 처리 16">
                  <a:extLst>
                    <a:ext uri="{FF2B5EF4-FFF2-40B4-BE49-F238E27FC236}">
                      <a16:creationId xmlns:a16="http://schemas.microsoft.com/office/drawing/2014/main" id="{B0A84FDF-9C0B-4D07-B516-FCB4B4E18F2E}"/>
                    </a:ext>
                  </a:extLst>
                </p:cNvPr>
                <p:cNvSpPr/>
                <p:nvPr/>
              </p:nvSpPr>
              <p:spPr>
                <a:xfrm>
                  <a:off x="2537010" y="3963419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 err="1"/>
                    <a:t>ExpandDims</a:t>
                  </a:r>
                  <a:endParaRPr lang="ko-KR" altLang="en-US" sz="1200" b="1" dirty="0"/>
                </a:p>
              </p:txBody>
            </p:sp>
            <p:sp>
              <p:nvSpPr>
                <p:cNvPr id="20" name="순서도: 대체 처리 19">
                  <a:extLst>
                    <a:ext uri="{FF2B5EF4-FFF2-40B4-BE49-F238E27FC236}">
                      <a16:creationId xmlns:a16="http://schemas.microsoft.com/office/drawing/2014/main" id="{28210771-948C-4E63-87FA-91FC103A63FD}"/>
                    </a:ext>
                  </a:extLst>
                </p:cNvPr>
                <p:cNvSpPr/>
                <p:nvPr/>
              </p:nvSpPr>
              <p:spPr>
                <a:xfrm>
                  <a:off x="8399923" y="2695748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 err="1"/>
                    <a:t>LeakyRelu</a:t>
                  </a:r>
                  <a:endParaRPr lang="ko-KR" altLang="en-US" sz="1200" b="1" dirty="0"/>
                </a:p>
              </p:txBody>
            </p:sp>
            <p:sp>
              <p:nvSpPr>
                <p:cNvPr id="21" name="순서도: 대체 처리 20">
                  <a:extLst>
                    <a:ext uri="{FF2B5EF4-FFF2-40B4-BE49-F238E27FC236}">
                      <a16:creationId xmlns:a16="http://schemas.microsoft.com/office/drawing/2014/main" id="{8C8C49AC-8A6C-4F73-8ADC-BFB3820758A6}"/>
                    </a:ext>
                  </a:extLst>
                </p:cNvPr>
                <p:cNvSpPr/>
                <p:nvPr/>
              </p:nvSpPr>
              <p:spPr>
                <a:xfrm>
                  <a:off x="2537010" y="2700487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 err="1"/>
                    <a:t>ExpandDims</a:t>
                  </a:r>
                  <a:endParaRPr lang="ko-KR" altLang="en-US" sz="1200" b="1" dirty="0"/>
                </a:p>
              </p:txBody>
            </p:sp>
            <p:sp>
              <p:nvSpPr>
                <p:cNvPr id="26" name="순서도: 대체 처리 25">
                  <a:extLst>
                    <a:ext uri="{FF2B5EF4-FFF2-40B4-BE49-F238E27FC236}">
                      <a16:creationId xmlns:a16="http://schemas.microsoft.com/office/drawing/2014/main" id="{F26837E4-8129-4A2E-B049-2DC128F1FE55}"/>
                    </a:ext>
                  </a:extLst>
                </p:cNvPr>
                <p:cNvSpPr/>
                <p:nvPr/>
              </p:nvSpPr>
              <p:spPr>
                <a:xfrm>
                  <a:off x="8399922" y="3969308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 err="1"/>
                    <a:t>FullyConnected</a:t>
                  </a:r>
                  <a:endParaRPr lang="ko-KR" altLang="en-US" sz="1200" b="1" dirty="0"/>
                </a:p>
              </p:txBody>
            </p:sp>
            <p:cxnSp>
              <p:nvCxnSpPr>
                <p:cNvPr id="30" name="연결선: 구부러짐 29">
                  <a:extLst>
                    <a:ext uri="{FF2B5EF4-FFF2-40B4-BE49-F238E27FC236}">
                      <a16:creationId xmlns:a16="http://schemas.microsoft.com/office/drawing/2014/main" id="{5BCC19E2-E79B-4ECD-BB0E-5D766D9AFF47}"/>
                    </a:ext>
                  </a:extLst>
                </p:cNvPr>
                <p:cNvCxnSpPr>
                  <a:cxnSpLocks/>
                  <a:stCxn id="28" idx="2"/>
                  <a:endCxn id="21" idx="1"/>
                </p:cNvCxnSpPr>
                <p:nvPr/>
              </p:nvCxnSpPr>
              <p:spPr>
                <a:xfrm rot="5400000">
                  <a:off x="3776612" y="685903"/>
                  <a:ext cx="1079783" cy="3558986"/>
                </a:xfrm>
                <a:prstGeom prst="curvedConnector4">
                  <a:avLst>
                    <a:gd name="adj1" fmla="val 35886"/>
                    <a:gd name="adj2" fmla="val 106423"/>
                  </a:avLst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연결선: 구부러짐 34">
                  <a:extLst>
                    <a:ext uri="{FF2B5EF4-FFF2-40B4-BE49-F238E27FC236}">
                      <a16:creationId xmlns:a16="http://schemas.microsoft.com/office/drawing/2014/main" id="{F72B0924-2BED-4257-A72B-138EBE478E98}"/>
                    </a:ext>
                  </a:extLst>
                </p:cNvPr>
                <p:cNvCxnSpPr>
                  <a:stCxn id="21" idx="3"/>
                  <a:endCxn id="20" idx="1"/>
                </p:cNvCxnSpPr>
                <p:nvPr/>
              </p:nvCxnSpPr>
              <p:spPr>
                <a:xfrm flipV="1">
                  <a:off x="4007221" y="3000548"/>
                  <a:ext cx="4392702" cy="4739"/>
                </a:xfrm>
                <a:prstGeom prst="curvedConnector3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8" name="순서도: 대체 처리 17">
                  <a:extLst>
                    <a:ext uri="{FF2B5EF4-FFF2-40B4-BE49-F238E27FC236}">
                      <a16:creationId xmlns:a16="http://schemas.microsoft.com/office/drawing/2014/main" id="{DF8C15D5-69E6-4112-AC1B-4C8A59B9D4D8}"/>
                    </a:ext>
                  </a:extLst>
                </p:cNvPr>
                <p:cNvSpPr/>
                <p:nvPr/>
              </p:nvSpPr>
              <p:spPr>
                <a:xfrm>
                  <a:off x="4509245" y="2700487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/>
                    <a:t>Conv2D</a:t>
                  </a:r>
                  <a:endParaRPr lang="ko-KR" altLang="en-US" sz="1200" b="1" dirty="0"/>
                </a:p>
              </p:txBody>
            </p:sp>
            <p:cxnSp>
              <p:nvCxnSpPr>
                <p:cNvPr id="38" name="연결선: 구부러짐 37">
                  <a:extLst>
                    <a:ext uri="{FF2B5EF4-FFF2-40B4-BE49-F238E27FC236}">
                      <a16:creationId xmlns:a16="http://schemas.microsoft.com/office/drawing/2014/main" id="{E693877B-BC26-43BF-9400-F5DF21D9B26A}"/>
                    </a:ext>
                  </a:extLst>
                </p:cNvPr>
                <p:cNvCxnSpPr>
                  <a:stCxn id="20" idx="3"/>
                  <a:endCxn id="17" idx="1"/>
                </p:cNvCxnSpPr>
                <p:nvPr/>
              </p:nvCxnSpPr>
              <p:spPr>
                <a:xfrm flipH="1">
                  <a:off x="2537010" y="3000548"/>
                  <a:ext cx="7333124" cy="1267671"/>
                </a:xfrm>
                <a:prstGeom prst="curvedConnector5">
                  <a:avLst>
                    <a:gd name="adj1" fmla="val -3117"/>
                    <a:gd name="adj2" fmla="val 50000"/>
                    <a:gd name="adj3" fmla="val 103117"/>
                  </a:avLst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연결선: 구부러짐 39">
                  <a:extLst>
                    <a:ext uri="{FF2B5EF4-FFF2-40B4-BE49-F238E27FC236}">
                      <a16:creationId xmlns:a16="http://schemas.microsoft.com/office/drawing/2014/main" id="{2F265970-B432-47E4-80CE-5C73929A4189}"/>
                    </a:ext>
                  </a:extLst>
                </p:cNvPr>
                <p:cNvCxnSpPr>
                  <a:stCxn id="17" idx="3"/>
                  <a:endCxn id="26" idx="1"/>
                </p:cNvCxnSpPr>
                <p:nvPr/>
              </p:nvCxnSpPr>
              <p:spPr>
                <a:xfrm>
                  <a:off x="4007221" y="4268219"/>
                  <a:ext cx="4392701" cy="5889"/>
                </a:xfrm>
                <a:prstGeom prst="curvedConnector3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9" name="순서도: 대체 처리 18">
                  <a:extLst>
                    <a:ext uri="{FF2B5EF4-FFF2-40B4-BE49-F238E27FC236}">
                      <a16:creationId xmlns:a16="http://schemas.microsoft.com/office/drawing/2014/main" id="{F26ABF32-E369-4279-8D03-1BE092408CBE}"/>
                    </a:ext>
                  </a:extLst>
                </p:cNvPr>
                <p:cNvSpPr/>
                <p:nvPr/>
              </p:nvSpPr>
              <p:spPr>
                <a:xfrm>
                  <a:off x="6526306" y="3969308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/>
                    <a:t>Reshape</a:t>
                  </a:r>
                  <a:endParaRPr lang="ko-KR" altLang="en-US" sz="1200" b="1" dirty="0"/>
                </a:p>
              </p:txBody>
            </p:sp>
            <p:sp>
              <p:nvSpPr>
                <p:cNvPr id="22" name="순서도: 대체 처리 21">
                  <a:extLst>
                    <a:ext uri="{FF2B5EF4-FFF2-40B4-BE49-F238E27FC236}">
                      <a16:creationId xmlns:a16="http://schemas.microsoft.com/office/drawing/2014/main" id="{7EE1F1D3-3317-4DFF-8A28-E614A7ADA6C1}"/>
                    </a:ext>
                  </a:extLst>
                </p:cNvPr>
                <p:cNvSpPr/>
                <p:nvPr/>
              </p:nvSpPr>
              <p:spPr>
                <a:xfrm>
                  <a:off x="4509244" y="3971680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/>
                    <a:t>MaxPool2D</a:t>
                  </a:r>
                  <a:endParaRPr lang="ko-KR" altLang="en-US" sz="1200" b="1" dirty="0"/>
                </a:p>
              </p:txBody>
            </p:sp>
            <p:sp>
              <p:nvSpPr>
                <p:cNvPr id="47" name="순서도: 대체 처리 46">
                  <a:extLst>
                    <a:ext uri="{FF2B5EF4-FFF2-40B4-BE49-F238E27FC236}">
                      <a16:creationId xmlns:a16="http://schemas.microsoft.com/office/drawing/2014/main" id="{D836D14E-A39C-4399-8413-9AE237F97DE3}"/>
                    </a:ext>
                  </a:extLst>
                </p:cNvPr>
                <p:cNvSpPr/>
                <p:nvPr/>
              </p:nvSpPr>
              <p:spPr>
                <a:xfrm>
                  <a:off x="5360891" y="5007936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200" b="1" dirty="0"/>
                    <a:t>Dense</a:t>
                  </a:r>
                  <a:endParaRPr lang="ko-KR" altLang="en-US" sz="1200" b="1" dirty="0"/>
                </a:p>
              </p:txBody>
            </p:sp>
            <p:cxnSp>
              <p:nvCxnSpPr>
                <p:cNvPr id="49" name="연결선: 구부러짐 48">
                  <a:extLst>
                    <a:ext uri="{FF2B5EF4-FFF2-40B4-BE49-F238E27FC236}">
                      <a16:creationId xmlns:a16="http://schemas.microsoft.com/office/drawing/2014/main" id="{45DB3699-A74D-49B4-B34A-CCD15628DB64}"/>
                    </a:ext>
                  </a:extLst>
                </p:cNvPr>
                <p:cNvCxnSpPr>
                  <a:stCxn id="26" idx="3"/>
                  <a:endCxn id="47" idx="1"/>
                </p:cNvCxnSpPr>
                <p:nvPr/>
              </p:nvCxnSpPr>
              <p:spPr>
                <a:xfrm flipH="1">
                  <a:off x="5360891" y="4274108"/>
                  <a:ext cx="4509242" cy="1038628"/>
                </a:xfrm>
                <a:prstGeom prst="curvedConnector5">
                  <a:avLst>
                    <a:gd name="adj1" fmla="val -5070"/>
                    <a:gd name="adj2" fmla="val 50000"/>
                    <a:gd name="adj3" fmla="val 105070"/>
                  </a:avLst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직선 화살표 연결선 51">
                  <a:extLst>
                    <a:ext uri="{FF2B5EF4-FFF2-40B4-BE49-F238E27FC236}">
                      <a16:creationId xmlns:a16="http://schemas.microsoft.com/office/drawing/2014/main" id="{261ABC00-C42D-4D32-A530-4ABB3ACEC4BE}"/>
                    </a:ext>
                  </a:extLst>
                </p:cNvPr>
                <p:cNvCxnSpPr>
                  <a:stCxn id="47" idx="2"/>
                  <a:endCxn id="15" idx="0"/>
                </p:cNvCxnSpPr>
                <p:nvPr/>
              </p:nvCxnSpPr>
              <p:spPr>
                <a:xfrm flipH="1">
                  <a:off x="6095996" y="5617536"/>
                  <a:ext cx="1" cy="419672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순서도: 대체 처리 22">
                <a:extLst>
                  <a:ext uri="{FF2B5EF4-FFF2-40B4-BE49-F238E27FC236}">
                    <a16:creationId xmlns:a16="http://schemas.microsoft.com/office/drawing/2014/main" id="{74E5D6F6-ECA2-4CD2-B115-D24481DEF512}"/>
                  </a:ext>
                </a:extLst>
              </p:cNvPr>
              <p:cNvSpPr/>
              <p:nvPr/>
            </p:nvSpPr>
            <p:spPr>
              <a:xfrm>
                <a:off x="6526307" y="2695748"/>
                <a:ext cx="1470211" cy="609600"/>
              </a:xfrm>
              <a:prstGeom prst="flowChartAlternateProcess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/>
                  <a:t>Reshape</a:t>
                </a:r>
                <a:endParaRPr lang="ko-KR" altLang="en-US" sz="1200" b="1" dirty="0"/>
              </a:p>
            </p:txBody>
          </p:sp>
        </p:grpSp>
      </p:grp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BBD10DC0-B078-41A1-9FB3-DBEFEA0613E0}"/>
              </a:ext>
            </a:extLst>
          </p:cNvPr>
          <p:cNvCxnSpPr/>
          <p:nvPr/>
        </p:nvCxnSpPr>
        <p:spPr>
          <a:xfrm>
            <a:off x="555812" y="2250141"/>
            <a:ext cx="10865223" cy="0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0F692A32-5CD1-4227-A44D-1A155B4561A4}"/>
              </a:ext>
            </a:extLst>
          </p:cNvPr>
          <p:cNvCxnSpPr/>
          <p:nvPr/>
        </p:nvCxnSpPr>
        <p:spPr>
          <a:xfrm>
            <a:off x="555811" y="5410787"/>
            <a:ext cx="10865223" cy="0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9C4242FA-563B-4560-AF42-9C65D0C0C78F}"/>
              </a:ext>
            </a:extLst>
          </p:cNvPr>
          <p:cNvSpPr txBox="1"/>
          <p:nvPr/>
        </p:nvSpPr>
        <p:spPr>
          <a:xfrm>
            <a:off x="7100048" y="1550540"/>
            <a:ext cx="4827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[</a:t>
            </a:r>
            <a:r>
              <a:rPr lang="en-US" altLang="ko-KR" sz="1200" dirty="0" err="1"/>
              <a:t>AccX</a:t>
            </a:r>
            <a:r>
              <a:rPr lang="en-US" altLang="ko-KR" sz="1200" dirty="0"/>
              <a:t>, </a:t>
            </a:r>
            <a:r>
              <a:rPr lang="en-US" altLang="ko-KR" sz="1200" dirty="0" err="1"/>
              <a:t>AccY</a:t>
            </a:r>
            <a:r>
              <a:rPr lang="en-US" altLang="ko-KR" sz="1200" dirty="0"/>
              <a:t> , </a:t>
            </a:r>
            <a:r>
              <a:rPr lang="en-US" altLang="ko-KR" sz="1200" dirty="0" err="1"/>
              <a:t>AccZ</a:t>
            </a:r>
            <a:r>
              <a:rPr lang="en-US" altLang="ko-KR" sz="1200" dirty="0"/>
              <a:t> , </a:t>
            </a:r>
            <a:r>
              <a:rPr lang="en-US" altLang="ko-KR" sz="1200" dirty="0" err="1"/>
              <a:t>GyroX</a:t>
            </a:r>
            <a:r>
              <a:rPr lang="en-US" altLang="ko-KR" sz="1200" dirty="0"/>
              <a:t> , </a:t>
            </a:r>
            <a:r>
              <a:rPr lang="en-US" altLang="ko-KR" sz="1200" dirty="0" err="1"/>
              <a:t>GyroY</a:t>
            </a:r>
            <a:r>
              <a:rPr lang="en-US" altLang="ko-KR" sz="1200" dirty="0"/>
              <a:t> , Gyro Z ,Acc , Gyro]</a:t>
            </a:r>
          </a:p>
          <a:p>
            <a:pPr algn="ctr"/>
            <a:r>
              <a:rPr lang="en-US" altLang="ko-KR" sz="1200" dirty="0"/>
              <a:t>X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pPr algn="ctr"/>
            <a:r>
              <a:rPr lang="en-US" altLang="ko-KR" sz="1200" dirty="0"/>
              <a:t>25Frame </a:t>
            </a:r>
            <a:endParaRPr lang="ko-KR" altLang="en-US" sz="12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D72FF9B-B35F-44BE-B566-59B51B856882}"/>
              </a:ext>
            </a:extLst>
          </p:cNvPr>
          <p:cNvSpPr txBox="1"/>
          <p:nvPr/>
        </p:nvSpPr>
        <p:spPr>
          <a:xfrm>
            <a:off x="7100048" y="5505549"/>
            <a:ext cx="4827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highlight>
                  <a:srgbClr val="FFFF00"/>
                </a:highlight>
              </a:rPr>
              <a:t>0.2</a:t>
            </a:r>
            <a:r>
              <a:rPr lang="ko-KR" altLang="en-US" sz="1600" b="1" dirty="0">
                <a:highlight>
                  <a:srgbClr val="FFFF00"/>
                </a:highlight>
              </a:rPr>
              <a:t>초 후 </a:t>
            </a:r>
            <a:r>
              <a:rPr lang="en-US" altLang="ko-KR" sz="1600" b="1" u="sng" dirty="0">
                <a:highlight>
                  <a:srgbClr val="FFFF00"/>
                </a:highlight>
              </a:rPr>
              <a:t>ACC </a:t>
            </a:r>
            <a:r>
              <a:rPr lang="ko-KR" altLang="en-US" sz="1600" b="1" u="sng" dirty="0">
                <a:highlight>
                  <a:srgbClr val="FFFF00"/>
                </a:highlight>
              </a:rPr>
              <a:t>값 </a:t>
            </a:r>
            <a:r>
              <a:rPr lang="en-US" altLang="ko-KR" sz="1600" b="1" u="sng" dirty="0">
                <a:highlight>
                  <a:srgbClr val="FFFF00"/>
                </a:highlight>
              </a:rPr>
              <a:t>(</a:t>
            </a:r>
            <a:r>
              <a:rPr lang="ko-KR" altLang="en-US" sz="1600" b="1" u="sng" dirty="0" err="1">
                <a:highlight>
                  <a:srgbClr val="FFFF00"/>
                </a:highlight>
              </a:rPr>
              <a:t>충격량</a:t>
            </a:r>
            <a:r>
              <a:rPr lang="en-US" altLang="ko-KR" sz="1600" b="1" u="sng" dirty="0">
                <a:highlight>
                  <a:srgbClr val="FFFF00"/>
                </a:highlight>
              </a:rPr>
              <a:t>)</a:t>
            </a:r>
            <a:r>
              <a:rPr lang="ko-KR" altLang="en-US" sz="1600" b="1" dirty="0">
                <a:highlight>
                  <a:srgbClr val="FFFF00"/>
                </a:highlight>
              </a:rPr>
              <a:t> 예측</a:t>
            </a:r>
            <a:endParaRPr lang="en-US" altLang="ko-KR" sz="1600" b="1" dirty="0">
              <a:highlight>
                <a:srgbClr val="FFFF00"/>
              </a:highlight>
            </a:endParaRPr>
          </a:p>
          <a:p>
            <a:pPr algn="ctr"/>
            <a:endParaRPr lang="ko-KR" altLang="en-US" sz="12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484C0BD-D64F-4C7B-B602-12F515897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162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위험도 예측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- </a:t>
            </a:r>
            <a:r>
              <a:rPr lang="ko-KR" altLang="en-US" dirty="0"/>
              <a:t>평가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B1836D0-2119-47C7-B674-F329F1007E96}"/>
              </a:ext>
            </a:extLst>
          </p:cNvPr>
          <p:cNvSpPr txBox="1"/>
          <p:nvPr/>
        </p:nvSpPr>
        <p:spPr>
          <a:xfrm>
            <a:off x="1154091" y="4586377"/>
            <a:ext cx="4941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/>
              <a:t>D06 : </a:t>
            </a:r>
            <a:r>
              <a:rPr lang="ko-KR" altLang="en-US" dirty="0"/>
              <a:t>편한 속도록 뛰기 </a:t>
            </a:r>
            <a:r>
              <a:rPr lang="en-US" altLang="ko-KR" dirty="0"/>
              <a:t>(</a:t>
            </a:r>
            <a:r>
              <a:rPr lang="ko-KR" altLang="en-US" dirty="0"/>
              <a:t>왕복</a:t>
            </a:r>
            <a:r>
              <a:rPr lang="en-US" altLang="ko-KR" dirty="0"/>
              <a:t>)</a:t>
            </a:r>
          </a:p>
          <a:p>
            <a:pPr marL="285750" indent="-285750">
              <a:buFontTx/>
              <a:buChar char="-"/>
            </a:pPr>
            <a:r>
              <a:rPr lang="en-US" altLang="ko-KR" dirty="0"/>
              <a:t>D07 : </a:t>
            </a:r>
            <a:r>
              <a:rPr lang="ko-KR" altLang="en-US" dirty="0"/>
              <a:t>걷다가 발 헛디디고 균형잡기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D08 : </a:t>
            </a:r>
            <a:r>
              <a:rPr lang="ko-KR" altLang="en-US" dirty="0"/>
              <a:t>제자리에서 발 번갈아 뛰기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D09 : </a:t>
            </a:r>
            <a:r>
              <a:rPr lang="ko-KR" altLang="en-US" dirty="0"/>
              <a:t>제자리에서 가볍게 점프하기</a:t>
            </a: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49607C94-81F6-4548-B55C-833F439977B7}"/>
              </a:ext>
            </a:extLst>
          </p:cNvPr>
          <p:cNvGrpSpPr/>
          <p:nvPr/>
        </p:nvGrpSpPr>
        <p:grpSpPr>
          <a:xfrm>
            <a:off x="6095999" y="4549577"/>
            <a:ext cx="878542" cy="1237129"/>
            <a:chOff x="6095999" y="4267200"/>
            <a:chExt cx="878542" cy="1237129"/>
          </a:xfrm>
        </p:grpSpPr>
        <p:cxnSp>
          <p:nvCxnSpPr>
            <p:cNvPr id="67" name="연결선: 꺾임 66">
              <a:extLst>
                <a:ext uri="{FF2B5EF4-FFF2-40B4-BE49-F238E27FC236}">
                  <a16:creationId xmlns:a16="http://schemas.microsoft.com/office/drawing/2014/main" id="{CF0C97A7-FD1E-4E71-BF93-D85EA0C95660}"/>
                </a:ext>
              </a:extLst>
            </p:cNvPr>
            <p:cNvCxnSpPr/>
            <p:nvPr/>
          </p:nvCxnSpPr>
          <p:spPr>
            <a:xfrm>
              <a:off x="6096000" y="4267200"/>
              <a:ext cx="878541" cy="627529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연결선: 꺾임 67">
              <a:extLst>
                <a:ext uri="{FF2B5EF4-FFF2-40B4-BE49-F238E27FC236}">
                  <a16:creationId xmlns:a16="http://schemas.microsoft.com/office/drawing/2014/main" id="{949BE5B8-54F0-4CD3-81B7-131054E2616F}"/>
                </a:ext>
              </a:extLst>
            </p:cNvPr>
            <p:cNvCxnSpPr/>
            <p:nvPr/>
          </p:nvCxnSpPr>
          <p:spPr>
            <a:xfrm flipV="1">
              <a:off x="6095999" y="4894729"/>
              <a:ext cx="878542" cy="609600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BDD93A46-FEBF-4BFA-B0BC-02456068DDE2}"/>
              </a:ext>
            </a:extLst>
          </p:cNvPr>
          <p:cNvSpPr txBox="1"/>
          <p:nvPr/>
        </p:nvSpPr>
        <p:spPr>
          <a:xfrm>
            <a:off x="6974541" y="4717718"/>
            <a:ext cx="4814271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dirty="0"/>
              <a:t>다른 일상동작에 비해 움직임이 격하거나</a:t>
            </a:r>
            <a:endParaRPr lang="en-US" altLang="ko-KR" dirty="0"/>
          </a:p>
          <a:p>
            <a:r>
              <a:rPr lang="ko-KR" altLang="en-US" dirty="0"/>
              <a:t>충격이 발생하여 </a:t>
            </a:r>
            <a:r>
              <a:rPr lang="en-US" altLang="ko-KR" dirty="0"/>
              <a:t>ACC </a:t>
            </a:r>
            <a:r>
              <a:rPr lang="ko-KR" altLang="en-US" dirty="0"/>
              <a:t>값이 증가할 여지가 높은 동작</a:t>
            </a:r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id="{C8A4734F-2B83-4F78-84BB-84C48B2DE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32816"/>
            <a:ext cx="10800000" cy="2803612"/>
          </a:xfrm>
          <a:prstGeom prst="rect">
            <a:avLst/>
          </a:prstGeom>
        </p:spPr>
      </p:pic>
      <p:sp>
        <p:nvSpPr>
          <p:cNvPr id="75" name="직사각형 74">
            <a:extLst>
              <a:ext uri="{FF2B5EF4-FFF2-40B4-BE49-F238E27FC236}">
                <a16:creationId xmlns:a16="http://schemas.microsoft.com/office/drawing/2014/main" id="{0786439F-EAD2-4F77-935A-7343BB90D98C}"/>
              </a:ext>
            </a:extLst>
          </p:cNvPr>
          <p:cNvSpPr/>
          <p:nvPr/>
        </p:nvSpPr>
        <p:spPr>
          <a:xfrm>
            <a:off x="4936833" y="2195847"/>
            <a:ext cx="2753345" cy="2037097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BA84FC-2615-4654-AFE4-D381E0057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73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>
            <a:extLst>
              <a:ext uri="{FF2B5EF4-FFF2-40B4-BE49-F238E27FC236}">
                <a16:creationId xmlns:a16="http://schemas.microsoft.com/office/drawing/2014/main" id="{11C083E8-47E0-4FA3-AB4E-89CAEA022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32816"/>
            <a:ext cx="10800000" cy="2797517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위험도 예측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- </a:t>
            </a:r>
            <a:r>
              <a:rPr lang="ko-KR" altLang="en-US" dirty="0"/>
              <a:t>평가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8EE743-DF4D-4372-A28C-BF0333D2BC95}"/>
              </a:ext>
            </a:extLst>
          </p:cNvPr>
          <p:cNvSpPr txBox="1"/>
          <p:nvPr/>
        </p:nvSpPr>
        <p:spPr>
          <a:xfrm>
            <a:off x="1154090" y="4877853"/>
            <a:ext cx="4941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/>
              <a:t>F04 : </a:t>
            </a:r>
            <a:r>
              <a:rPr lang="ko-KR" altLang="en-US" dirty="0"/>
              <a:t>의자에 앉다가 뒤로 넘어지기 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F06 : </a:t>
            </a:r>
            <a:r>
              <a:rPr lang="ko-KR" altLang="en-US" dirty="0"/>
              <a:t>의자에 앉아 있다가 옆으로 넘어지기</a:t>
            </a:r>
            <a:endParaRPr lang="en-US" altLang="ko-KR" dirty="0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3DF9840-E814-422F-8B3E-84E9C8DC8ED2}"/>
              </a:ext>
            </a:extLst>
          </p:cNvPr>
          <p:cNvGrpSpPr/>
          <p:nvPr/>
        </p:nvGrpSpPr>
        <p:grpSpPr>
          <a:xfrm>
            <a:off x="6096000" y="4564089"/>
            <a:ext cx="878542" cy="1237129"/>
            <a:chOff x="6095999" y="4267200"/>
            <a:chExt cx="878542" cy="1237129"/>
          </a:xfrm>
        </p:grpSpPr>
        <p:cxnSp>
          <p:nvCxnSpPr>
            <p:cNvPr id="16" name="연결선: 꺾임 15">
              <a:extLst>
                <a:ext uri="{FF2B5EF4-FFF2-40B4-BE49-F238E27FC236}">
                  <a16:creationId xmlns:a16="http://schemas.microsoft.com/office/drawing/2014/main" id="{05462567-0331-4919-89B0-C0831D56A517}"/>
                </a:ext>
              </a:extLst>
            </p:cNvPr>
            <p:cNvCxnSpPr/>
            <p:nvPr/>
          </p:nvCxnSpPr>
          <p:spPr>
            <a:xfrm>
              <a:off x="6096000" y="4267200"/>
              <a:ext cx="878541" cy="627529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연결선: 꺾임 20">
              <a:extLst>
                <a:ext uri="{FF2B5EF4-FFF2-40B4-BE49-F238E27FC236}">
                  <a16:creationId xmlns:a16="http://schemas.microsoft.com/office/drawing/2014/main" id="{A21AD80C-4AD6-45B8-AF66-7603938055BD}"/>
                </a:ext>
              </a:extLst>
            </p:cNvPr>
            <p:cNvCxnSpPr/>
            <p:nvPr/>
          </p:nvCxnSpPr>
          <p:spPr>
            <a:xfrm flipV="1">
              <a:off x="6095999" y="4894729"/>
              <a:ext cx="878542" cy="609600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F8CD284-8562-4402-BC84-26DA1EC39820}"/>
              </a:ext>
            </a:extLst>
          </p:cNvPr>
          <p:cNvSpPr/>
          <p:nvPr/>
        </p:nvSpPr>
        <p:spPr>
          <a:xfrm>
            <a:off x="4096641" y="2188058"/>
            <a:ext cx="556041" cy="2034486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C892B2E-09F5-4661-90F3-8753C3DC8F99}"/>
              </a:ext>
            </a:extLst>
          </p:cNvPr>
          <p:cNvSpPr/>
          <p:nvPr/>
        </p:nvSpPr>
        <p:spPr>
          <a:xfrm>
            <a:off x="5888461" y="2188058"/>
            <a:ext cx="763351" cy="2069606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A6A5AE-42EC-4C7F-8DD6-E6EA7CB7DB23}"/>
              </a:ext>
            </a:extLst>
          </p:cNvPr>
          <p:cNvSpPr txBox="1"/>
          <p:nvPr/>
        </p:nvSpPr>
        <p:spPr>
          <a:xfrm>
            <a:off x="6974541" y="4994716"/>
            <a:ext cx="501127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dirty="0"/>
              <a:t>Acc</a:t>
            </a:r>
            <a:r>
              <a:rPr lang="ko-KR" altLang="en-US" dirty="0"/>
              <a:t>의 튀는 값이 없고</a:t>
            </a:r>
            <a:r>
              <a:rPr lang="en-US" altLang="ko-KR" dirty="0"/>
              <a:t>, </a:t>
            </a:r>
            <a:r>
              <a:rPr lang="ko-KR" altLang="en-US" dirty="0"/>
              <a:t>낙상 길이가 짧은 동작</a:t>
            </a:r>
            <a:endParaRPr lang="en-US" altLang="ko-KR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5F21137-E5CB-40BD-85FF-B9BE2FCCB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0258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94883C-117D-46A9-9A66-E7B0F71C5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낙상 검출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- </a:t>
            </a:r>
            <a:r>
              <a:rPr lang="ko-KR" altLang="en-US" dirty="0"/>
              <a:t>구조</a:t>
            </a: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BBD10DC0-B078-41A1-9FB3-DBEFEA0613E0}"/>
              </a:ext>
            </a:extLst>
          </p:cNvPr>
          <p:cNvCxnSpPr/>
          <p:nvPr/>
        </p:nvCxnSpPr>
        <p:spPr>
          <a:xfrm>
            <a:off x="555812" y="2250141"/>
            <a:ext cx="10865223" cy="0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0F692A32-5CD1-4227-A44D-1A155B4561A4}"/>
              </a:ext>
            </a:extLst>
          </p:cNvPr>
          <p:cNvCxnSpPr/>
          <p:nvPr/>
        </p:nvCxnSpPr>
        <p:spPr>
          <a:xfrm>
            <a:off x="555811" y="5410787"/>
            <a:ext cx="10865223" cy="0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9C4242FA-563B-4560-AF42-9C65D0C0C78F}"/>
              </a:ext>
            </a:extLst>
          </p:cNvPr>
          <p:cNvSpPr txBox="1"/>
          <p:nvPr/>
        </p:nvSpPr>
        <p:spPr>
          <a:xfrm>
            <a:off x="7100048" y="1803509"/>
            <a:ext cx="4827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[</a:t>
            </a:r>
            <a:r>
              <a:rPr lang="en-US" altLang="ko-KR" sz="1200" dirty="0" err="1"/>
              <a:t>AccX</a:t>
            </a:r>
            <a:r>
              <a:rPr lang="en-US" altLang="ko-KR" sz="1200" dirty="0"/>
              <a:t>, </a:t>
            </a:r>
            <a:r>
              <a:rPr lang="en-US" altLang="ko-KR" sz="1200" dirty="0" err="1"/>
              <a:t>AccY</a:t>
            </a:r>
            <a:r>
              <a:rPr lang="en-US" altLang="ko-KR" sz="1200" dirty="0"/>
              <a:t> , </a:t>
            </a:r>
            <a:r>
              <a:rPr lang="en-US" altLang="ko-KR" sz="1200" dirty="0" err="1"/>
              <a:t>AccZ</a:t>
            </a:r>
            <a:r>
              <a:rPr lang="en-US" altLang="ko-KR" sz="1200" dirty="0"/>
              <a:t> , </a:t>
            </a:r>
            <a:r>
              <a:rPr lang="en-US" altLang="ko-KR" sz="1200" dirty="0" err="1"/>
              <a:t>GyroX</a:t>
            </a:r>
            <a:r>
              <a:rPr lang="en-US" altLang="ko-KR" sz="1200" dirty="0"/>
              <a:t> , </a:t>
            </a:r>
            <a:r>
              <a:rPr lang="en-US" altLang="ko-KR" sz="1200" dirty="0" err="1"/>
              <a:t>GyroY</a:t>
            </a:r>
            <a:r>
              <a:rPr lang="en-US" altLang="ko-KR" sz="1200" dirty="0"/>
              <a:t> , Gyro Z]</a:t>
            </a:r>
          </a:p>
          <a:p>
            <a:pPr algn="ctr"/>
            <a:r>
              <a:rPr lang="en-US" altLang="ko-KR" sz="1200" dirty="0"/>
              <a:t>X 25 frame</a:t>
            </a:r>
            <a:endParaRPr lang="ko-KR" altLang="en-US" sz="12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D72FF9B-B35F-44BE-B566-59B51B856882}"/>
              </a:ext>
            </a:extLst>
          </p:cNvPr>
          <p:cNvSpPr txBox="1"/>
          <p:nvPr/>
        </p:nvSpPr>
        <p:spPr>
          <a:xfrm>
            <a:off x="7100048" y="5720461"/>
            <a:ext cx="48274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0[ADL] : </a:t>
            </a:r>
            <a:r>
              <a:rPr lang="ko-KR" altLang="en-US" sz="1200" dirty="0"/>
              <a:t>일상 동작일 확률</a:t>
            </a:r>
            <a:r>
              <a:rPr lang="en-US" altLang="ko-KR" sz="1200" dirty="0"/>
              <a:t>(</a:t>
            </a:r>
            <a:r>
              <a:rPr lang="ko-KR" altLang="en-US" sz="1200" dirty="0"/>
              <a:t>얼마나 일상 동작과 유사한 가</a:t>
            </a:r>
            <a:r>
              <a:rPr lang="en-US" altLang="ko-KR" sz="1200" dirty="0"/>
              <a:t>)</a:t>
            </a:r>
          </a:p>
          <a:p>
            <a:pPr algn="ctr"/>
            <a:r>
              <a:rPr lang="en-US" altLang="ko-KR" sz="1400" b="1" dirty="0">
                <a:highlight>
                  <a:srgbClr val="FFFF00"/>
                </a:highlight>
              </a:rPr>
              <a:t>1[FALL] : </a:t>
            </a:r>
            <a:r>
              <a:rPr lang="ko-KR" altLang="en-US" sz="1400" b="1" dirty="0">
                <a:highlight>
                  <a:srgbClr val="FFFF00"/>
                </a:highlight>
              </a:rPr>
              <a:t>낙상 동작일 확률</a:t>
            </a:r>
            <a:r>
              <a:rPr lang="en-US" altLang="ko-KR" sz="1400" b="1" dirty="0">
                <a:highlight>
                  <a:srgbClr val="FFFF00"/>
                </a:highlight>
              </a:rPr>
              <a:t>(</a:t>
            </a:r>
            <a:r>
              <a:rPr lang="ko-KR" altLang="en-US" sz="1400" b="1" dirty="0">
                <a:highlight>
                  <a:srgbClr val="FFFF00"/>
                </a:highlight>
              </a:rPr>
              <a:t>얼마나 낙상 동작과 유사한 가</a:t>
            </a:r>
            <a:r>
              <a:rPr lang="en-US" altLang="ko-KR" sz="1400" b="1" dirty="0">
                <a:highlight>
                  <a:srgbClr val="FFFF00"/>
                </a:highlight>
              </a:rPr>
              <a:t>)</a:t>
            </a:r>
          </a:p>
          <a:p>
            <a:pPr algn="ctr"/>
            <a:endParaRPr lang="en-US" altLang="ko-KR" sz="1200" dirty="0"/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892D7013-308E-41D7-BBDD-2D85C09AE173}"/>
              </a:ext>
            </a:extLst>
          </p:cNvPr>
          <p:cNvGrpSpPr/>
          <p:nvPr/>
        </p:nvGrpSpPr>
        <p:grpSpPr>
          <a:xfrm>
            <a:off x="1048869" y="1800753"/>
            <a:ext cx="6051179" cy="4175072"/>
            <a:chOff x="1730186" y="1632701"/>
            <a:chExt cx="6051179" cy="4175072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D4F6FA89-4609-4BCA-A83A-644135CA67DE}"/>
                </a:ext>
              </a:extLst>
            </p:cNvPr>
            <p:cNvGrpSpPr/>
            <p:nvPr/>
          </p:nvGrpSpPr>
          <p:grpSpPr>
            <a:xfrm>
              <a:off x="1730186" y="1632701"/>
              <a:ext cx="5638803" cy="4175072"/>
              <a:chOff x="1730186" y="1632701"/>
              <a:chExt cx="5638803" cy="4175072"/>
            </a:xfrm>
          </p:grpSpPr>
          <p:cxnSp>
            <p:nvCxnSpPr>
              <p:cNvPr id="39" name="직선 화살표 연결선 38">
                <a:extLst>
                  <a:ext uri="{FF2B5EF4-FFF2-40B4-BE49-F238E27FC236}">
                    <a16:creationId xmlns:a16="http://schemas.microsoft.com/office/drawing/2014/main" id="{B0121FEE-5F8A-4DDF-90D0-D1E1DC7F1F4F}"/>
                  </a:ext>
                </a:extLst>
              </p:cNvPr>
              <p:cNvCxnSpPr/>
              <p:nvPr/>
            </p:nvCxnSpPr>
            <p:spPr>
              <a:xfrm flipV="1">
                <a:off x="3361760" y="3730558"/>
                <a:ext cx="2519086" cy="424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직선 화살표 연결선 10">
                <a:extLst>
                  <a:ext uri="{FF2B5EF4-FFF2-40B4-BE49-F238E27FC236}">
                    <a16:creationId xmlns:a16="http://schemas.microsoft.com/office/drawing/2014/main" id="{998E34F5-0529-4E8C-98C1-E1198A540FB1}"/>
                  </a:ext>
                </a:extLst>
              </p:cNvPr>
              <p:cNvCxnSpPr>
                <a:stCxn id="21" idx="3"/>
                <a:endCxn id="23" idx="1"/>
              </p:cNvCxnSpPr>
              <p:nvPr/>
            </p:nvCxnSpPr>
            <p:spPr>
              <a:xfrm flipV="1">
                <a:off x="3379692" y="2825969"/>
                <a:ext cx="2519086" cy="424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61" name="그룹 60">
                <a:extLst>
                  <a:ext uri="{FF2B5EF4-FFF2-40B4-BE49-F238E27FC236}">
                    <a16:creationId xmlns:a16="http://schemas.microsoft.com/office/drawing/2014/main" id="{F8870D5C-4EE5-4BB8-BDF2-24EA7C80DF3D}"/>
                  </a:ext>
                </a:extLst>
              </p:cNvPr>
              <p:cNvGrpSpPr/>
              <p:nvPr/>
            </p:nvGrpSpPr>
            <p:grpSpPr>
              <a:xfrm>
                <a:off x="1730186" y="1632701"/>
                <a:ext cx="5638803" cy="4175072"/>
                <a:chOff x="3191430" y="1668559"/>
                <a:chExt cx="5638803" cy="4175072"/>
              </a:xfrm>
            </p:grpSpPr>
            <p:sp>
              <p:nvSpPr>
                <p:cNvPr id="28" name="순서도: 처리 27">
                  <a:extLst>
                    <a:ext uri="{FF2B5EF4-FFF2-40B4-BE49-F238E27FC236}">
                      <a16:creationId xmlns:a16="http://schemas.microsoft.com/office/drawing/2014/main" id="{96D2183D-4C1B-4E0A-A0F2-E3BFDF4BC9EE}"/>
                    </a:ext>
                  </a:extLst>
                </p:cNvPr>
                <p:cNvSpPr/>
                <p:nvPr/>
              </p:nvSpPr>
              <p:spPr>
                <a:xfrm>
                  <a:off x="4634749" y="1668559"/>
                  <a:ext cx="2886635" cy="256905"/>
                </a:xfrm>
                <a:prstGeom prst="flowChart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b="1" dirty="0"/>
                    <a:t>INPUT</a:t>
                  </a:r>
                  <a:endParaRPr lang="ko-KR" altLang="en-US" b="1" dirty="0"/>
                </a:p>
              </p:txBody>
            </p:sp>
            <p:grpSp>
              <p:nvGrpSpPr>
                <p:cNvPr id="54" name="그룹 53">
                  <a:extLst>
                    <a:ext uri="{FF2B5EF4-FFF2-40B4-BE49-F238E27FC236}">
                      <a16:creationId xmlns:a16="http://schemas.microsoft.com/office/drawing/2014/main" id="{09F3C839-117E-402A-9E13-6DB08D715363}"/>
                    </a:ext>
                  </a:extLst>
                </p:cNvPr>
                <p:cNvGrpSpPr/>
                <p:nvPr/>
              </p:nvGrpSpPr>
              <p:grpSpPr>
                <a:xfrm>
                  <a:off x="3191430" y="1925463"/>
                  <a:ext cx="5638803" cy="3918168"/>
                  <a:chOff x="3209359" y="1925504"/>
                  <a:chExt cx="5638803" cy="4375191"/>
                </a:xfrm>
              </p:grpSpPr>
              <p:grpSp>
                <p:nvGrpSpPr>
                  <p:cNvPr id="53" name="그룹 52">
                    <a:extLst>
                      <a:ext uri="{FF2B5EF4-FFF2-40B4-BE49-F238E27FC236}">
                        <a16:creationId xmlns:a16="http://schemas.microsoft.com/office/drawing/2014/main" id="{456FBCDA-C4DA-4542-B5B7-BB5547B2D580}"/>
                      </a:ext>
                    </a:extLst>
                  </p:cNvPr>
                  <p:cNvGrpSpPr/>
                  <p:nvPr/>
                </p:nvGrpSpPr>
                <p:grpSpPr>
                  <a:xfrm>
                    <a:off x="3209359" y="1925504"/>
                    <a:ext cx="5620871" cy="4375191"/>
                    <a:chOff x="3209359" y="1925504"/>
                    <a:chExt cx="5620871" cy="4375191"/>
                  </a:xfrm>
                </p:grpSpPr>
                <p:sp>
                  <p:nvSpPr>
                    <p:cNvPr id="15" name="순서도: 처리 14">
                      <a:extLst>
                        <a:ext uri="{FF2B5EF4-FFF2-40B4-BE49-F238E27FC236}">
                          <a16:creationId xmlns:a16="http://schemas.microsoft.com/office/drawing/2014/main" id="{C0B6DC2F-D6F9-43F9-8105-33972B1CC4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09359" y="6013824"/>
                      <a:ext cx="2886635" cy="286871"/>
                    </a:xfrm>
                    <a:prstGeom prst="flowChart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b="1" dirty="0"/>
                        <a:t>0[ADL]</a:t>
                      </a:r>
                      <a:endParaRPr lang="ko-KR" altLang="en-US" b="1" dirty="0"/>
                    </a:p>
                  </p:txBody>
                </p:sp>
                <p:sp>
                  <p:nvSpPr>
                    <p:cNvPr id="17" name="순서도: 대체 처리 16">
                      <a:extLst>
                        <a:ext uri="{FF2B5EF4-FFF2-40B4-BE49-F238E27FC236}">
                          <a16:creationId xmlns:a16="http://schemas.microsoft.com/office/drawing/2014/main" id="{B0A84FDF-9C0B-4D07-B516-FCB4B4E18F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42957" y="3682094"/>
                      <a:ext cx="1470211" cy="609600"/>
                    </a:xfrm>
                    <a:prstGeom prst="flowChartAlternate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/>
                        <a:t>Relu</a:t>
                      </a:r>
                      <a:endParaRPr lang="ko-KR" altLang="en-US" sz="1200" b="1" dirty="0"/>
                    </a:p>
                  </p:txBody>
                </p:sp>
                <p:sp>
                  <p:nvSpPr>
                    <p:cNvPr id="20" name="순서도: 대체 처리 19">
                      <a:extLst>
                        <a:ext uri="{FF2B5EF4-FFF2-40B4-BE49-F238E27FC236}">
                          <a16:creationId xmlns:a16="http://schemas.microsoft.com/office/drawing/2014/main" id="{28210771-948C-4E63-87FA-91FC103A63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70722" y="3687038"/>
                      <a:ext cx="1470211" cy="609600"/>
                    </a:xfrm>
                    <a:prstGeom prst="flowChartAlternate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 dirty="0" err="1"/>
                        <a:t>FullyConnected</a:t>
                      </a:r>
                      <a:endParaRPr lang="ko-KR" altLang="en-US" sz="1200" b="1" dirty="0"/>
                    </a:p>
                  </p:txBody>
                </p:sp>
                <p:sp>
                  <p:nvSpPr>
                    <p:cNvPr id="21" name="순서도: 대체 처리 20">
                      <a:extLst>
                        <a:ext uri="{FF2B5EF4-FFF2-40B4-BE49-F238E27FC236}">
                          <a16:creationId xmlns:a16="http://schemas.microsoft.com/office/drawing/2014/main" id="{8C8C49AC-8A6C-4F73-8ADC-BFB3820758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88654" y="2671025"/>
                      <a:ext cx="1470211" cy="609600"/>
                    </a:xfrm>
                    <a:prstGeom prst="flowChartAlternate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 dirty="0"/>
                        <a:t>Reshape</a:t>
                      </a:r>
                      <a:endParaRPr lang="ko-KR" altLang="en-US" sz="1200" b="1" dirty="0"/>
                    </a:p>
                  </p:txBody>
                </p:sp>
                <p:cxnSp>
                  <p:nvCxnSpPr>
                    <p:cNvPr id="30" name="연결선: 구부러짐 29">
                      <a:extLst>
                        <a:ext uri="{FF2B5EF4-FFF2-40B4-BE49-F238E27FC236}">
                          <a16:creationId xmlns:a16="http://schemas.microsoft.com/office/drawing/2014/main" id="{5BCC19E2-E79B-4ECD-BB0E-5D766D9AFF47}"/>
                        </a:ext>
                      </a:extLst>
                    </p:cNvPr>
                    <p:cNvCxnSpPr>
                      <a:cxnSpLocks/>
                      <a:stCxn id="28" idx="2"/>
                      <a:endCxn id="21" idx="1"/>
                    </p:cNvCxnSpPr>
                    <p:nvPr/>
                  </p:nvCxnSpPr>
                  <p:spPr>
                    <a:xfrm rot="5400000">
                      <a:off x="4217165" y="1096994"/>
                      <a:ext cx="1050321" cy="2707342"/>
                    </a:xfrm>
                    <a:prstGeom prst="curvedConnector4">
                      <a:avLst>
                        <a:gd name="adj1" fmla="val 35490"/>
                        <a:gd name="adj2" fmla="val 108444"/>
                      </a:avLst>
                    </a:prstGeom>
                    <a:ln>
                      <a:tailEnd type="triangl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8" name="순서도: 대체 처리 17">
                      <a:extLst>
                        <a:ext uri="{FF2B5EF4-FFF2-40B4-BE49-F238E27FC236}">
                          <a16:creationId xmlns:a16="http://schemas.microsoft.com/office/drawing/2014/main" id="{DF8C15D5-69E6-4112-AC1B-4C8A59B9D4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60889" y="2671025"/>
                      <a:ext cx="1470211" cy="609600"/>
                    </a:xfrm>
                    <a:prstGeom prst="flowChartAlternate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 dirty="0" err="1"/>
                        <a:t>FullyConnected</a:t>
                      </a:r>
                      <a:endParaRPr lang="ko-KR" altLang="en-US" sz="1200" b="1" dirty="0"/>
                    </a:p>
                  </p:txBody>
                </p:sp>
                <p:sp>
                  <p:nvSpPr>
                    <p:cNvPr id="22" name="순서도: 대체 처리 21">
                      <a:extLst>
                        <a:ext uri="{FF2B5EF4-FFF2-40B4-BE49-F238E27FC236}">
                          <a16:creationId xmlns:a16="http://schemas.microsoft.com/office/drawing/2014/main" id="{7EE1F1D3-3317-4DFF-8A28-E614A7ADA6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60019" y="3691119"/>
                      <a:ext cx="1470211" cy="609600"/>
                    </a:xfrm>
                    <a:prstGeom prst="flowChartAlternate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 dirty="0" err="1"/>
                        <a:t>FullyConnected</a:t>
                      </a:r>
                      <a:endParaRPr lang="ko-KR" altLang="en-US" sz="1200" b="1" dirty="0"/>
                    </a:p>
                  </p:txBody>
                </p:sp>
                <p:sp>
                  <p:nvSpPr>
                    <p:cNvPr id="47" name="순서도: 대체 처리 46">
                      <a:extLst>
                        <a:ext uri="{FF2B5EF4-FFF2-40B4-BE49-F238E27FC236}">
                          <a16:creationId xmlns:a16="http://schemas.microsoft.com/office/drawing/2014/main" id="{D836D14E-A39C-4399-8413-9AE237F97D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42957" y="4559700"/>
                      <a:ext cx="1470211" cy="609600"/>
                    </a:xfrm>
                    <a:prstGeom prst="flowChartAlternateProcess">
                      <a:avLst/>
                    </a:prstGeom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 dirty="0"/>
                        <a:t>Logistic</a:t>
                      </a:r>
                      <a:endParaRPr lang="ko-KR" altLang="en-US" sz="1200" b="1" dirty="0"/>
                    </a:p>
                  </p:txBody>
                </p:sp>
                <p:cxnSp>
                  <p:nvCxnSpPr>
                    <p:cNvPr id="49" name="연결선: 구부러짐 48">
                      <a:extLst>
                        <a:ext uri="{FF2B5EF4-FFF2-40B4-BE49-F238E27FC236}">
                          <a16:creationId xmlns:a16="http://schemas.microsoft.com/office/drawing/2014/main" id="{45DB3699-A74D-49B4-B34A-CCD15628DB64}"/>
                        </a:ext>
                      </a:extLst>
                    </p:cNvPr>
                    <p:cNvCxnSpPr>
                      <a:cxnSpLocks/>
                      <a:stCxn id="22" idx="2"/>
                      <a:endCxn id="47" idx="1"/>
                    </p:cNvCxnSpPr>
                    <p:nvPr/>
                  </p:nvCxnSpPr>
                  <p:spPr>
                    <a:xfrm rot="5400000">
                      <a:off x="6437150" y="3206526"/>
                      <a:ext cx="563781" cy="2752168"/>
                    </a:xfrm>
                    <a:prstGeom prst="curvedConnector4">
                      <a:avLst>
                        <a:gd name="adj1" fmla="val 22968"/>
                        <a:gd name="adj2" fmla="val 108306"/>
                      </a:avLst>
                    </a:prstGeom>
                    <a:ln>
                      <a:tailEnd type="triangl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2" name="직선 화살표 연결선 51">
                      <a:extLst>
                        <a:ext uri="{FF2B5EF4-FFF2-40B4-BE49-F238E27FC236}">
                          <a16:creationId xmlns:a16="http://schemas.microsoft.com/office/drawing/2014/main" id="{261ABC00-C42D-4D32-A530-4ABB3ACEC4BE}"/>
                        </a:ext>
                      </a:extLst>
                    </p:cNvPr>
                    <p:cNvCxnSpPr>
                      <a:cxnSpLocks/>
                      <a:stCxn id="47" idx="2"/>
                      <a:endCxn id="15" idx="0"/>
                    </p:cNvCxnSpPr>
                    <p:nvPr/>
                  </p:nvCxnSpPr>
                  <p:spPr>
                    <a:xfrm flipH="1">
                      <a:off x="4652677" y="5169301"/>
                      <a:ext cx="1425386" cy="844523"/>
                    </a:xfrm>
                    <a:prstGeom prst="straightConnector1">
                      <a:avLst/>
                    </a:prstGeom>
                    <a:ln>
                      <a:tailEnd type="triangl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23" name="순서도: 대체 처리 22">
                    <a:extLst>
                      <a:ext uri="{FF2B5EF4-FFF2-40B4-BE49-F238E27FC236}">
                        <a16:creationId xmlns:a16="http://schemas.microsoft.com/office/drawing/2014/main" id="{74E5D6F6-ECA2-4CD2-B115-D24481DEF512}"/>
                      </a:ext>
                    </a:extLst>
                  </p:cNvPr>
                  <p:cNvSpPr/>
                  <p:nvPr/>
                </p:nvSpPr>
                <p:spPr>
                  <a:xfrm>
                    <a:off x="7377951" y="2666286"/>
                    <a:ext cx="1470211" cy="609600"/>
                  </a:xfrm>
                  <a:prstGeom prst="flowChartAlternateProcess">
                    <a:avLst/>
                  </a:prstGeom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200" b="1" dirty="0" err="1"/>
                      <a:t>Relu</a:t>
                    </a:r>
                    <a:endParaRPr lang="ko-KR" altLang="en-US" sz="1200" b="1" dirty="0"/>
                  </a:p>
                </p:txBody>
              </p:sp>
            </p:grpSp>
          </p:grpSp>
          <p:cxnSp>
            <p:nvCxnSpPr>
              <p:cNvPr id="13" name="연결선: 구부러짐 12">
                <a:extLst>
                  <a:ext uri="{FF2B5EF4-FFF2-40B4-BE49-F238E27FC236}">
                    <a16:creationId xmlns:a16="http://schemas.microsoft.com/office/drawing/2014/main" id="{03526A7B-5879-47B9-8718-35F93E99E15D}"/>
                  </a:ext>
                </a:extLst>
              </p:cNvPr>
              <p:cNvCxnSpPr>
                <a:stCxn id="23" idx="3"/>
                <a:endCxn id="20" idx="1"/>
              </p:cNvCxnSpPr>
              <p:nvPr/>
            </p:nvCxnSpPr>
            <p:spPr>
              <a:xfrm flipH="1">
                <a:off x="1891549" y="2825969"/>
                <a:ext cx="5477440" cy="914126"/>
              </a:xfrm>
              <a:prstGeom prst="curvedConnector5">
                <a:avLst>
                  <a:gd name="adj1" fmla="val -4173"/>
                  <a:gd name="adj2" fmla="val 50000"/>
                  <a:gd name="adj3" fmla="val 104173"/>
                </a:avLst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2" name="순서도: 처리 41">
              <a:extLst>
                <a:ext uri="{FF2B5EF4-FFF2-40B4-BE49-F238E27FC236}">
                  <a16:creationId xmlns:a16="http://schemas.microsoft.com/office/drawing/2014/main" id="{6F3808F6-B33C-4B8F-9096-97BDCC7667FC}"/>
                </a:ext>
              </a:extLst>
            </p:cNvPr>
            <p:cNvSpPr/>
            <p:nvPr/>
          </p:nvSpPr>
          <p:spPr>
            <a:xfrm>
              <a:off x="4894730" y="5550868"/>
              <a:ext cx="2886635" cy="256905"/>
            </a:xfrm>
            <a:prstGeom prst="flowChartProcess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>
                  <a:highlight>
                    <a:srgbClr val="FFFF00"/>
                  </a:highlight>
                </a:rPr>
                <a:t>1[Fall]</a:t>
              </a:r>
              <a:endParaRPr lang="ko-KR" altLang="en-US" b="1" dirty="0">
                <a:highlight>
                  <a:srgbClr val="FFFF00"/>
                </a:highlight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FFB40926-936C-488F-846C-5542B9D33C7F}"/>
                </a:ext>
              </a:extLst>
            </p:cNvPr>
            <p:cNvCxnSpPr>
              <a:cxnSpLocks/>
              <a:stCxn id="47" idx="2"/>
              <a:endCxn id="42" idx="0"/>
            </p:cNvCxnSpPr>
            <p:nvPr/>
          </p:nvCxnSpPr>
          <p:spPr>
            <a:xfrm>
              <a:off x="4598890" y="4794562"/>
              <a:ext cx="1739158" cy="7563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E4A8E5F-2A0B-427A-9A48-A72DD5EBE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385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낙상 검출 모델 이용 위험도 평가</a:t>
            </a:r>
            <a:r>
              <a:rPr lang="en-US" altLang="ko-KR" dirty="0"/>
              <a:t>_ADL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0B380CD-D24E-4937-8681-C166FB144038}"/>
              </a:ext>
            </a:extLst>
          </p:cNvPr>
          <p:cNvSpPr txBox="1"/>
          <p:nvPr/>
        </p:nvSpPr>
        <p:spPr>
          <a:xfrm>
            <a:off x="1163050" y="4309236"/>
            <a:ext cx="9883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전반적으로 모든 동작의 평균이 안전</a:t>
            </a:r>
            <a:r>
              <a:rPr lang="en-US" altLang="ko-KR" dirty="0"/>
              <a:t>~</a:t>
            </a:r>
            <a:r>
              <a:rPr lang="ko-KR" altLang="en-US" dirty="0"/>
              <a:t>주의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3EFB5F-8D49-460F-8A91-8C90CA938D15}"/>
              </a:ext>
            </a:extLst>
          </p:cNvPr>
          <p:cNvSpPr txBox="1"/>
          <p:nvPr/>
        </p:nvSpPr>
        <p:spPr>
          <a:xfrm>
            <a:off x="1163050" y="4856975"/>
            <a:ext cx="549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/>
              <a:t>D02 : </a:t>
            </a:r>
            <a:r>
              <a:rPr lang="ko-KR" altLang="en-US" dirty="0"/>
              <a:t>허리를 구부리고 신발 끈 묶고 일어나기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D05 : </a:t>
            </a:r>
            <a:r>
              <a:rPr lang="ko-KR" altLang="en-US" dirty="0"/>
              <a:t>바닥에 앉고 기다렸다 일어나기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D10 : </a:t>
            </a:r>
            <a:r>
              <a:rPr lang="ko-KR" altLang="en-US" dirty="0"/>
              <a:t>걷다가 비틀거리기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D15 : </a:t>
            </a:r>
            <a:r>
              <a:rPr lang="ko-KR" altLang="en-US" sz="1800" dirty="0"/>
              <a:t>의자에서 </a:t>
            </a:r>
            <a:r>
              <a:rPr lang="ko-KR" altLang="en-US" sz="1800" dirty="0" err="1"/>
              <a:t>일어나려다</a:t>
            </a:r>
            <a:r>
              <a:rPr lang="ko-KR" altLang="en-US" sz="1800" dirty="0"/>
              <a:t> 다시 앉기</a:t>
            </a:r>
            <a:endParaRPr lang="en-US" altLang="ko-KR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C9C32D3-B5E8-4339-94D9-2A21F2E354A9}"/>
              </a:ext>
            </a:extLst>
          </p:cNvPr>
          <p:cNvGrpSpPr/>
          <p:nvPr/>
        </p:nvGrpSpPr>
        <p:grpSpPr>
          <a:xfrm>
            <a:off x="6223288" y="4849526"/>
            <a:ext cx="878542" cy="1237129"/>
            <a:chOff x="6095999" y="4267200"/>
            <a:chExt cx="878542" cy="1237129"/>
          </a:xfrm>
        </p:grpSpPr>
        <p:cxnSp>
          <p:nvCxnSpPr>
            <p:cNvPr id="14" name="연결선: 꺾임 13">
              <a:extLst>
                <a:ext uri="{FF2B5EF4-FFF2-40B4-BE49-F238E27FC236}">
                  <a16:creationId xmlns:a16="http://schemas.microsoft.com/office/drawing/2014/main" id="{DF72E9FF-26C2-458D-B789-AA26F3343540}"/>
                </a:ext>
              </a:extLst>
            </p:cNvPr>
            <p:cNvCxnSpPr/>
            <p:nvPr/>
          </p:nvCxnSpPr>
          <p:spPr>
            <a:xfrm>
              <a:off x="6096000" y="4267200"/>
              <a:ext cx="878541" cy="627529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연결선: 꺾임 14">
              <a:extLst>
                <a:ext uri="{FF2B5EF4-FFF2-40B4-BE49-F238E27FC236}">
                  <a16:creationId xmlns:a16="http://schemas.microsoft.com/office/drawing/2014/main" id="{DB3B565A-66A6-4B36-AF6F-FB9F1C783F0F}"/>
                </a:ext>
              </a:extLst>
            </p:cNvPr>
            <p:cNvCxnSpPr/>
            <p:nvPr/>
          </p:nvCxnSpPr>
          <p:spPr>
            <a:xfrm flipV="1">
              <a:off x="6095999" y="4894729"/>
              <a:ext cx="878542" cy="609600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D6678A6-59D2-4E6C-A5C1-13E67D4D7570}"/>
              </a:ext>
            </a:extLst>
          </p:cNvPr>
          <p:cNvSpPr txBox="1"/>
          <p:nvPr/>
        </p:nvSpPr>
        <p:spPr>
          <a:xfrm>
            <a:off x="7101831" y="5007979"/>
            <a:ext cx="4814271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600" dirty="0"/>
              <a:t>각도의 변화가 크거나</a:t>
            </a:r>
            <a:r>
              <a:rPr lang="en-US" altLang="ko-KR" sz="1600" dirty="0"/>
              <a:t>, </a:t>
            </a:r>
            <a:r>
              <a:rPr lang="ko-KR" altLang="en-US" sz="1600" dirty="0"/>
              <a:t>낙상과 유사한 동작에서 높은 위험도가 검출</a:t>
            </a:r>
            <a:endParaRPr lang="en-US" altLang="ko-KR" sz="1600" dirty="0"/>
          </a:p>
          <a:p>
            <a:r>
              <a:rPr lang="en-US" altLang="ko-KR" sz="1600" b="1" dirty="0">
                <a:sym typeface="Wingdings" panose="05000000000000000000" pitchFamily="2" charset="2"/>
              </a:rPr>
              <a:t> </a:t>
            </a:r>
            <a:r>
              <a:rPr lang="ko-KR" altLang="en-US" sz="1600" b="1" dirty="0">
                <a:sym typeface="Wingdings" panose="05000000000000000000" pitchFamily="2" charset="2"/>
              </a:rPr>
              <a:t>실제 많은 낙상의 경우 각도 변화가 함께 나타남</a:t>
            </a:r>
            <a:endParaRPr lang="ko-KR" altLang="en-US" sz="1600" b="1" dirty="0"/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A8DB23B8-A0D5-449B-8C9E-F1AC54B54A5E}"/>
              </a:ext>
            </a:extLst>
          </p:cNvPr>
          <p:cNvGrpSpPr/>
          <p:nvPr/>
        </p:nvGrpSpPr>
        <p:grpSpPr>
          <a:xfrm>
            <a:off x="11439113" y="1917378"/>
            <a:ext cx="455230" cy="1684402"/>
            <a:chOff x="11222363" y="2820131"/>
            <a:chExt cx="455230" cy="1684402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DD206CB-4DB0-4F7E-8DD6-7B91D38B9139}"/>
                </a:ext>
              </a:extLst>
            </p:cNvPr>
            <p:cNvSpPr txBox="1"/>
            <p:nvPr/>
          </p:nvSpPr>
          <p:spPr>
            <a:xfrm>
              <a:off x="11229811" y="3669438"/>
              <a:ext cx="35410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chemeClr val="accent1"/>
                  </a:solidFill>
                </a:rPr>
                <a:t>주</a:t>
              </a:r>
              <a:endParaRPr lang="en-US" altLang="ko-KR" sz="1050" dirty="0">
                <a:solidFill>
                  <a:schemeClr val="accent1"/>
                </a:solidFill>
              </a:endParaRPr>
            </a:p>
            <a:p>
              <a:r>
                <a:rPr lang="ko-KR" altLang="en-US" sz="1050" dirty="0">
                  <a:solidFill>
                    <a:schemeClr val="accent1"/>
                  </a:solidFill>
                </a:rPr>
                <a:t>의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9D7A2B5-8DA1-4319-BCDC-DEFAA66F0E86}"/>
                </a:ext>
              </a:extLst>
            </p:cNvPr>
            <p:cNvSpPr txBox="1"/>
            <p:nvPr/>
          </p:nvSpPr>
          <p:spPr>
            <a:xfrm>
              <a:off x="11229811" y="3238551"/>
              <a:ext cx="35410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rgbClr val="FF0000"/>
                  </a:solidFill>
                </a:rPr>
                <a:t>위험</a:t>
              </a:r>
              <a:endParaRPr lang="en-US" altLang="ko-KR" sz="1050" dirty="0">
                <a:solidFill>
                  <a:srgbClr val="FF0000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98EEBA-10F4-4C59-816A-84D79DA6DE7E}"/>
                </a:ext>
              </a:extLst>
            </p:cNvPr>
            <p:cNvSpPr txBox="1"/>
            <p:nvPr/>
          </p:nvSpPr>
          <p:spPr>
            <a:xfrm>
              <a:off x="11222363" y="2820131"/>
              <a:ext cx="455230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rgbClr val="FF0000"/>
                  </a:solidFill>
                </a:rPr>
                <a:t>매우 위험</a:t>
              </a:r>
              <a:endParaRPr lang="en-US" altLang="ko-KR" sz="1050" dirty="0">
                <a:solidFill>
                  <a:srgbClr val="FF0000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3027F8F-266F-4154-BAFD-D58B911AF096}"/>
                </a:ext>
              </a:extLst>
            </p:cNvPr>
            <p:cNvSpPr txBox="1"/>
            <p:nvPr/>
          </p:nvSpPr>
          <p:spPr>
            <a:xfrm>
              <a:off x="11229811" y="4089035"/>
              <a:ext cx="35410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chemeClr val="accent1"/>
                  </a:solidFill>
                </a:rPr>
                <a:t>안전</a:t>
              </a:r>
              <a:endParaRPr lang="en-US" altLang="ko-KR" sz="105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BF3794-0F81-4BC4-A054-73830A871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10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931E898-2CF6-4282-8CC7-FE9F78B07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769" y="1431500"/>
            <a:ext cx="10515600" cy="2713025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3F683EED-27A3-44AE-B814-F8E9ABED9AD5}"/>
              </a:ext>
            </a:extLst>
          </p:cNvPr>
          <p:cNvSpPr/>
          <p:nvPr/>
        </p:nvSpPr>
        <p:spPr>
          <a:xfrm>
            <a:off x="3355983" y="1612163"/>
            <a:ext cx="455231" cy="2538634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3D1065E5-1CB9-4FF0-A11E-D78C70111B83}"/>
              </a:ext>
            </a:extLst>
          </p:cNvPr>
          <p:cNvSpPr/>
          <p:nvPr/>
        </p:nvSpPr>
        <p:spPr>
          <a:xfrm>
            <a:off x="2027422" y="1612163"/>
            <a:ext cx="455231" cy="2538634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35CDAE3-EAD9-4122-8309-F5DCDA65AF82}"/>
              </a:ext>
            </a:extLst>
          </p:cNvPr>
          <p:cNvSpPr/>
          <p:nvPr/>
        </p:nvSpPr>
        <p:spPr>
          <a:xfrm>
            <a:off x="5547576" y="1612163"/>
            <a:ext cx="455231" cy="2538634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402615A-18B2-4532-B223-0309E5EE8CA9}"/>
              </a:ext>
            </a:extLst>
          </p:cNvPr>
          <p:cNvSpPr/>
          <p:nvPr/>
        </p:nvSpPr>
        <p:spPr>
          <a:xfrm>
            <a:off x="7691343" y="1612163"/>
            <a:ext cx="455231" cy="2538634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22952A6-57DC-4543-801B-0ED85CD39B5F}"/>
              </a:ext>
            </a:extLst>
          </p:cNvPr>
          <p:cNvSpPr txBox="1"/>
          <p:nvPr/>
        </p:nvSpPr>
        <p:spPr>
          <a:xfrm>
            <a:off x="10200086" y="1322621"/>
            <a:ext cx="13607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10 sample mean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737614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낙상 검출 모델 이용 위험도 평가</a:t>
            </a:r>
            <a:r>
              <a:rPr lang="en-US" altLang="ko-KR" dirty="0"/>
              <a:t>_FALL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B65BF4-9C73-4955-81BE-735DD50DCA18}"/>
              </a:ext>
            </a:extLst>
          </p:cNvPr>
          <p:cNvSpPr txBox="1"/>
          <p:nvPr/>
        </p:nvSpPr>
        <p:spPr>
          <a:xfrm>
            <a:off x="1154091" y="4586377"/>
            <a:ext cx="9883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실제 낙상 구간에서 높은 위험도를 노출</a:t>
            </a:r>
            <a:endParaRPr lang="en-US" altLang="ko-KR" dirty="0"/>
          </a:p>
          <a:p>
            <a:pPr marL="285750" indent="-285750">
              <a:buFontTx/>
              <a:buChar char="-"/>
            </a:pPr>
            <a:endParaRPr lang="en-US" altLang="ko-KR" dirty="0"/>
          </a:p>
        </p:txBody>
      </p:sp>
      <p:pic>
        <p:nvPicPr>
          <p:cNvPr id="7" name="그래픽 6" descr="뒤로 단색으로 채워진">
            <a:hlinkClick r:id="" action="ppaction://noaction"/>
            <a:extLst>
              <a:ext uri="{FF2B5EF4-FFF2-40B4-BE49-F238E27FC236}">
                <a16:creationId xmlns:a16="http://schemas.microsoft.com/office/drawing/2014/main" id="{7F3DE2AB-D156-4ED8-B1F4-4B3857DDA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8068" y="5840469"/>
            <a:ext cx="649705" cy="64970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5DDFDA32-7DB0-4EA7-8BDE-9470E928449D}"/>
              </a:ext>
            </a:extLst>
          </p:cNvPr>
          <p:cNvGrpSpPr/>
          <p:nvPr/>
        </p:nvGrpSpPr>
        <p:grpSpPr>
          <a:xfrm>
            <a:off x="11353800" y="2002867"/>
            <a:ext cx="455230" cy="1684402"/>
            <a:chOff x="11222363" y="2820131"/>
            <a:chExt cx="455230" cy="168440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BF48443-2E79-4178-9F9E-DE63FA7A1638}"/>
                </a:ext>
              </a:extLst>
            </p:cNvPr>
            <p:cNvSpPr txBox="1"/>
            <p:nvPr/>
          </p:nvSpPr>
          <p:spPr>
            <a:xfrm>
              <a:off x="11229811" y="3669438"/>
              <a:ext cx="35410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chemeClr val="accent1"/>
                  </a:solidFill>
                </a:rPr>
                <a:t>주</a:t>
              </a:r>
              <a:endParaRPr lang="en-US" altLang="ko-KR" sz="1050" dirty="0">
                <a:solidFill>
                  <a:schemeClr val="accent1"/>
                </a:solidFill>
              </a:endParaRPr>
            </a:p>
            <a:p>
              <a:r>
                <a:rPr lang="ko-KR" altLang="en-US" sz="1050" dirty="0">
                  <a:solidFill>
                    <a:schemeClr val="accent1"/>
                  </a:solidFill>
                </a:rPr>
                <a:t>의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BDBDEA5-05A6-45C9-A35D-0A784DE8493B}"/>
                </a:ext>
              </a:extLst>
            </p:cNvPr>
            <p:cNvSpPr txBox="1"/>
            <p:nvPr/>
          </p:nvSpPr>
          <p:spPr>
            <a:xfrm>
              <a:off x="11229811" y="3238551"/>
              <a:ext cx="35410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rgbClr val="FF0000"/>
                  </a:solidFill>
                </a:rPr>
                <a:t>위험</a:t>
              </a:r>
              <a:endParaRPr lang="en-US" altLang="ko-KR" sz="1050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864138-028B-4D53-B463-9ED0117181AB}"/>
                </a:ext>
              </a:extLst>
            </p:cNvPr>
            <p:cNvSpPr txBox="1"/>
            <p:nvPr/>
          </p:nvSpPr>
          <p:spPr>
            <a:xfrm>
              <a:off x="11222363" y="2820131"/>
              <a:ext cx="455230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rgbClr val="FF0000"/>
                  </a:solidFill>
                </a:rPr>
                <a:t>매우 위험</a:t>
              </a:r>
              <a:endParaRPr lang="en-US" altLang="ko-KR" sz="1050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E75265-B045-4C1B-A9C9-A090C43DEF4D}"/>
                </a:ext>
              </a:extLst>
            </p:cNvPr>
            <p:cNvSpPr txBox="1"/>
            <p:nvPr/>
          </p:nvSpPr>
          <p:spPr>
            <a:xfrm>
              <a:off x="11229811" y="4089035"/>
              <a:ext cx="35410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chemeClr val="accent1"/>
                  </a:solidFill>
                </a:rPr>
                <a:t>안전</a:t>
              </a:r>
              <a:endParaRPr lang="en-US" altLang="ko-KR" sz="105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8FEF09-B8AA-478B-9AE4-2A18F6CE7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11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7C15F1B-EF7E-4C40-B51D-4CF5A40DFF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609" y="1550711"/>
            <a:ext cx="10652780" cy="27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969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결론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B65BF4-9C73-4955-81BE-735DD50DCA18}"/>
              </a:ext>
            </a:extLst>
          </p:cNvPr>
          <p:cNvSpPr txBox="1"/>
          <p:nvPr/>
        </p:nvSpPr>
        <p:spPr>
          <a:xfrm>
            <a:off x="1154090" y="1389571"/>
            <a:ext cx="9883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FFFF00"/>
                </a:highlight>
              </a:rPr>
              <a:t>모델 </a:t>
            </a:r>
            <a:r>
              <a:rPr lang="en-US" altLang="ko-KR" dirty="0">
                <a:highlight>
                  <a:srgbClr val="FFFF00"/>
                </a:highlight>
              </a:rPr>
              <a:t>: </a:t>
            </a:r>
            <a:r>
              <a:rPr lang="ko-KR" altLang="en-US" dirty="0">
                <a:highlight>
                  <a:srgbClr val="FFFF00"/>
                </a:highlight>
              </a:rPr>
              <a:t>기존 낙상 분류 모델 활용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목표 </a:t>
            </a:r>
            <a:r>
              <a:rPr lang="en-US" altLang="ko-KR" dirty="0"/>
              <a:t>: </a:t>
            </a:r>
            <a:r>
              <a:rPr lang="ko-KR" altLang="en-US" dirty="0"/>
              <a:t>일상 동작이 얼마나 낙상 동작과 </a:t>
            </a:r>
            <a:r>
              <a:rPr lang="ko-KR" altLang="en-US" b="1" dirty="0"/>
              <a:t>유사</a:t>
            </a:r>
            <a:r>
              <a:rPr lang="ko-KR" altLang="en-US" dirty="0"/>
              <a:t>한가</a:t>
            </a:r>
            <a:r>
              <a:rPr lang="en-US" altLang="ko-KR" dirty="0"/>
              <a:t>?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DBAC544-DF3F-4097-80E3-83CF5837C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406" y="2667984"/>
            <a:ext cx="3805769" cy="2724530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860B969E-3F28-4417-A083-11A3532DAC76}"/>
              </a:ext>
            </a:extLst>
          </p:cNvPr>
          <p:cNvGrpSpPr/>
          <p:nvPr/>
        </p:nvGrpSpPr>
        <p:grpSpPr>
          <a:xfrm>
            <a:off x="5761009" y="2323773"/>
            <a:ext cx="5711912" cy="1560288"/>
            <a:chOff x="5672166" y="740533"/>
            <a:chExt cx="3129744" cy="1597366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8795841-8AF5-479C-8B20-D4B01A0A58B0}"/>
                </a:ext>
              </a:extLst>
            </p:cNvPr>
            <p:cNvSpPr/>
            <p:nvPr/>
          </p:nvSpPr>
          <p:spPr>
            <a:xfrm>
              <a:off x="5673228" y="740533"/>
              <a:ext cx="3128682" cy="45577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/>
                <a:t>장점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16E40F02-A38F-4DDB-9616-9D5D4DB0FB9A}"/>
                </a:ext>
              </a:extLst>
            </p:cNvPr>
            <p:cNvSpPr/>
            <p:nvPr/>
          </p:nvSpPr>
          <p:spPr>
            <a:xfrm>
              <a:off x="5672166" y="1196303"/>
              <a:ext cx="3129743" cy="1141596"/>
            </a:xfrm>
            <a:prstGeom prst="rect">
              <a:avLst/>
            </a:prstGeom>
            <a:ln w="285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/>
                <a:t>일상동작에서 매우 낮은 값을 노출</a:t>
              </a:r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/>
                <a:t>실제 낙상 동작과 같이 각도 변화가 큰 동작에서 위험도가 상승 </a:t>
              </a:r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>
                  <a:sym typeface="Wingdings" panose="05000000000000000000" pitchFamily="2" charset="2"/>
                </a:rPr>
                <a:t>연산 모델 </a:t>
              </a:r>
              <a:r>
                <a:rPr lang="en-US" altLang="ko-KR" sz="1200" dirty="0">
                  <a:sym typeface="Wingdings" panose="05000000000000000000" pitchFamily="2" charset="2"/>
                </a:rPr>
                <a:t>1</a:t>
              </a:r>
              <a:r>
                <a:rPr lang="ko-KR" altLang="en-US" sz="1200" dirty="0">
                  <a:sym typeface="Wingdings" panose="05000000000000000000" pitchFamily="2" charset="2"/>
                </a:rPr>
                <a:t>개 사용으로 부하 감소</a:t>
              </a:r>
              <a:endParaRPr lang="en-US" altLang="ko-KR" sz="1200" dirty="0"/>
            </a:p>
            <a:p>
              <a:endParaRPr lang="ko-KR" altLang="en-US" sz="1400" dirty="0"/>
            </a:p>
          </p:txBody>
        </p:sp>
      </p:grpSp>
      <p:sp>
        <p:nvSpPr>
          <p:cNvPr id="18" name="슬라이드 번호 개체 틀 17">
            <a:extLst>
              <a:ext uri="{FF2B5EF4-FFF2-40B4-BE49-F238E27FC236}">
                <a16:creationId xmlns:a16="http://schemas.microsoft.com/office/drawing/2014/main" id="{34AE3542-A5AB-403E-8C2E-17AAFDFA6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12</a:t>
            </a:fld>
            <a:endParaRPr lang="ko-KR" altLang="en-US"/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53AD67E0-BDA3-46AB-801D-FE0E893C0E15}"/>
              </a:ext>
            </a:extLst>
          </p:cNvPr>
          <p:cNvGrpSpPr/>
          <p:nvPr/>
        </p:nvGrpSpPr>
        <p:grpSpPr>
          <a:xfrm>
            <a:off x="5761007" y="4302481"/>
            <a:ext cx="5711912" cy="1560288"/>
            <a:chOff x="5672166" y="740533"/>
            <a:chExt cx="3129744" cy="1597366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9F29B652-7A59-48F6-8AFB-0654C6E3EA37}"/>
                </a:ext>
              </a:extLst>
            </p:cNvPr>
            <p:cNvSpPr/>
            <p:nvPr/>
          </p:nvSpPr>
          <p:spPr>
            <a:xfrm>
              <a:off x="5673228" y="740533"/>
              <a:ext cx="3128682" cy="455770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/>
                <a:t>진행 예정 사항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C25522C2-1266-49A6-BAA1-7D29B75D30ED}"/>
                </a:ext>
              </a:extLst>
            </p:cNvPr>
            <p:cNvSpPr/>
            <p:nvPr/>
          </p:nvSpPr>
          <p:spPr>
            <a:xfrm>
              <a:off x="5672166" y="1196303"/>
              <a:ext cx="3129743" cy="1141596"/>
            </a:xfrm>
            <a:prstGeom prst="rect">
              <a:avLst/>
            </a:prstGeom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/>
                <a:t>  YS </a:t>
              </a:r>
              <a:r>
                <a:rPr lang="ko-KR" altLang="en-US" sz="1200" dirty="0"/>
                <a:t>추가 실험 데이터 이용하여 추가 </a:t>
              </a:r>
              <a:r>
                <a:rPr lang="en-US" altLang="ko-KR" sz="1200" dirty="0"/>
                <a:t>Test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 err="1">
                  <a:sym typeface="Wingdings" panose="05000000000000000000" pitchFamily="2" charset="2"/>
                </a:rPr>
                <a:t>어플에</a:t>
              </a:r>
              <a:r>
                <a:rPr lang="ko-KR" altLang="en-US" sz="1200" dirty="0">
                  <a:sym typeface="Wingdings" panose="05000000000000000000" pitchFamily="2" charset="2"/>
                </a:rPr>
                <a:t> 전달 방법 선택</a:t>
              </a:r>
              <a:r>
                <a:rPr lang="en-US" altLang="ko-KR" sz="1200" dirty="0">
                  <a:sym typeface="Wingdings" panose="05000000000000000000" pitchFamily="2" charset="2"/>
                </a:rPr>
                <a:t>(</a:t>
              </a:r>
              <a:r>
                <a:rPr lang="ko-KR" altLang="en-US" sz="1200" dirty="0">
                  <a:sym typeface="Wingdings" panose="05000000000000000000" pitchFamily="2" charset="2"/>
                </a:rPr>
                <a:t>계산된 위험도 전달 </a:t>
              </a:r>
              <a:r>
                <a:rPr lang="en-US" altLang="ko-KR" sz="1200" dirty="0">
                  <a:sym typeface="Wingdings" panose="05000000000000000000" pitchFamily="2" charset="2"/>
                </a:rPr>
                <a:t>/ </a:t>
              </a:r>
              <a:r>
                <a:rPr lang="ko-KR" altLang="en-US" sz="1200" dirty="0">
                  <a:sym typeface="Wingdings" panose="05000000000000000000" pitchFamily="2" charset="2"/>
                </a:rPr>
                <a:t>매 샘플마다 </a:t>
              </a:r>
              <a:r>
                <a:rPr lang="en-US" altLang="ko-KR" sz="1200" dirty="0">
                  <a:sym typeface="Wingdings" panose="05000000000000000000" pitchFamily="2" charset="2"/>
                </a:rPr>
                <a:t>fall percent </a:t>
              </a:r>
              <a:r>
                <a:rPr lang="ko-KR" altLang="en-US" sz="1200" dirty="0">
                  <a:sym typeface="Wingdings" panose="05000000000000000000" pitchFamily="2" charset="2"/>
                </a:rPr>
                <a:t>전달</a:t>
              </a:r>
              <a:r>
                <a:rPr lang="en-US" altLang="ko-KR" sz="1200" dirty="0">
                  <a:sym typeface="Wingdings" panose="05000000000000000000" pitchFamily="2" charset="2"/>
                </a:rPr>
                <a:t>)</a:t>
              </a:r>
              <a:endParaRPr lang="ko-KR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02204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참고</a:t>
            </a:r>
            <a:r>
              <a:rPr lang="en-US" altLang="ko-KR" dirty="0"/>
              <a:t>) </a:t>
            </a:r>
            <a:r>
              <a:rPr lang="ko-KR" altLang="en-US" dirty="0"/>
              <a:t>위험도 계산 방법 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18" name="슬라이드 번호 개체 틀 17">
            <a:extLst>
              <a:ext uri="{FF2B5EF4-FFF2-40B4-BE49-F238E27FC236}">
                <a16:creationId xmlns:a16="http://schemas.microsoft.com/office/drawing/2014/main" id="{34AE3542-A5AB-403E-8C2E-17AAFDFA6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13</a:t>
            </a:fld>
            <a:endParaRPr lang="ko-KR" altLang="en-US"/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AB35BAD4-B7D4-42A7-8971-7AF20E023259}"/>
              </a:ext>
            </a:extLst>
          </p:cNvPr>
          <p:cNvGrpSpPr/>
          <p:nvPr/>
        </p:nvGrpSpPr>
        <p:grpSpPr>
          <a:xfrm>
            <a:off x="1019869" y="1347337"/>
            <a:ext cx="2318135" cy="1732668"/>
            <a:chOff x="838200" y="1435597"/>
            <a:chExt cx="2898436" cy="221835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871BC0C-806A-4DE1-B778-AAD7BBE6C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8200" y="1435597"/>
              <a:ext cx="2898436" cy="2218356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FC7B93C3-4EE4-4AFD-8AB0-12B7D6384EC8}"/>
                </a:ext>
              </a:extLst>
            </p:cNvPr>
            <p:cNvSpPr/>
            <p:nvPr/>
          </p:nvSpPr>
          <p:spPr>
            <a:xfrm>
              <a:off x="1113631" y="1481368"/>
              <a:ext cx="294383" cy="1998732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1CFE51C5-5ED2-42EA-A19D-05F533F34370}"/>
                </a:ext>
              </a:extLst>
            </p:cNvPr>
            <p:cNvSpPr/>
            <p:nvPr/>
          </p:nvSpPr>
          <p:spPr>
            <a:xfrm>
              <a:off x="1226919" y="1489460"/>
              <a:ext cx="294383" cy="1998732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N</a:t>
              </a:r>
              <a:endParaRPr lang="ko-KR" altLang="en-US" dirty="0"/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51979817-31BF-4871-AB5D-2C2ADB293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563" y="3907685"/>
            <a:ext cx="4883721" cy="12600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361151D-847F-4D16-B5C1-311D452A94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563" y="5165694"/>
            <a:ext cx="4893204" cy="126000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8E021DB9-D041-40A6-A754-965A33D860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9199" y="3903100"/>
            <a:ext cx="4883722" cy="1260000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E0ED4ABD-3327-4022-B89A-B732FFBD94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9717" y="5165694"/>
            <a:ext cx="4893204" cy="1260000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0598517C-BC98-4553-B913-F277D79AAE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8626" y="1110477"/>
            <a:ext cx="4883721" cy="1260000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7A6E561F-30C1-4F3D-B748-260A55D0FD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3884" y="2370477"/>
            <a:ext cx="4893204" cy="12600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281C87F7-4756-4619-8245-C50371D74E59}"/>
              </a:ext>
            </a:extLst>
          </p:cNvPr>
          <p:cNvSpPr txBox="1"/>
          <p:nvPr/>
        </p:nvSpPr>
        <p:spPr>
          <a:xfrm>
            <a:off x="838200" y="3643522"/>
            <a:ext cx="19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N=3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A46860B-C318-4F4F-B0CC-DBA301068751}"/>
              </a:ext>
            </a:extLst>
          </p:cNvPr>
          <p:cNvSpPr txBox="1"/>
          <p:nvPr/>
        </p:nvSpPr>
        <p:spPr>
          <a:xfrm>
            <a:off x="6649994" y="3641801"/>
            <a:ext cx="19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N=5</a:t>
            </a:r>
            <a:endParaRPr lang="ko-KR" alt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E5B9FC-3271-442B-8246-45158DB619C6}"/>
              </a:ext>
            </a:extLst>
          </p:cNvPr>
          <p:cNvSpPr txBox="1"/>
          <p:nvPr/>
        </p:nvSpPr>
        <p:spPr>
          <a:xfrm>
            <a:off x="6640691" y="799800"/>
            <a:ext cx="19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highlight>
                  <a:srgbClr val="FFFF00"/>
                </a:highlight>
              </a:rPr>
              <a:t>N=10</a:t>
            </a:r>
            <a:endParaRPr lang="ko-KR" altLang="en-US" b="1" dirty="0">
              <a:highlight>
                <a:srgbClr val="FFFF00"/>
              </a:highlight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170387C-2CC5-49D2-A52A-C5E0C125C506}"/>
              </a:ext>
            </a:extLst>
          </p:cNvPr>
          <p:cNvSpPr/>
          <p:nvPr/>
        </p:nvSpPr>
        <p:spPr>
          <a:xfrm>
            <a:off x="1019869" y="3124450"/>
            <a:ext cx="3263961" cy="477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6010EF3-65DD-4EF1-AE0A-B6C372FE523E}"/>
              </a:ext>
            </a:extLst>
          </p:cNvPr>
          <p:cNvSpPr/>
          <p:nvPr/>
        </p:nvSpPr>
        <p:spPr>
          <a:xfrm>
            <a:off x="1069323" y="3180184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FP1</a:t>
            </a:r>
            <a:endParaRPr lang="ko-KR" altLang="en-US" dirty="0"/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092E978B-D956-4314-AEE4-A8168CC8DE36}"/>
              </a:ext>
            </a:extLst>
          </p:cNvPr>
          <p:cNvSpPr/>
          <p:nvPr/>
        </p:nvSpPr>
        <p:spPr>
          <a:xfrm>
            <a:off x="2171963" y="3180184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FP2</a:t>
            </a:r>
            <a:endParaRPr lang="ko-KR" altLang="en-US" dirty="0"/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2A54A053-6FAF-4245-A58A-6E682A2B50F2}"/>
              </a:ext>
            </a:extLst>
          </p:cNvPr>
          <p:cNvSpPr/>
          <p:nvPr/>
        </p:nvSpPr>
        <p:spPr>
          <a:xfrm>
            <a:off x="3337795" y="3180184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FP3</a:t>
            </a:r>
            <a:endParaRPr lang="ko-KR" altLang="en-US" dirty="0"/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9EB16496-955D-4152-BD38-38B001021DBF}"/>
              </a:ext>
            </a:extLst>
          </p:cNvPr>
          <p:cNvSpPr/>
          <p:nvPr/>
        </p:nvSpPr>
        <p:spPr>
          <a:xfrm>
            <a:off x="4671220" y="3180184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686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2.22222E-6 L -0.09571 -1.25767E-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66" y="16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22222E-6 L -0.09375 -0.0027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-13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22222E-6 L -0.10937 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37" grpId="0" animBg="1"/>
      <p:bldP spid="38" grpId="0" animBg="1"/>
      <p:bldP spid="3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참고</a:t>
            </a:r>
            <a:r>
              <a:rPr lang="en-US" altLang="ko-KR" dirty="0"/>
              <a:t>) </a:t>
            </a:r>
            <a:r>
              <a:rPr lang="ko-KR" altLang="en-US" dirty="0"/>
              <a:t>위험도 계산 방법 ②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18" name="슬라이드 번호 개체 틀 17">
            <a:extLst>
              <a:ext uri="{FF2B5EF4-FFF2-40B4-BE49-F238E27FC236}">
                <a16:creationId xmlns:a16="http://schemas.microsoft.com/office/drawing/2014/main" id="{34AE3542-A5AB-403E-8C2E-17AAFDFA6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14</a:t>
            </a:fld>
            <a:endParaRPr lang="ko-KR" altLang="en-US"/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AB35BAD4-B7D4-42A7-8971-7AF20E023259}"/>
              </a:ext>
            </a:extLst>
          </p:cNvPr>
          <p:cNvGrpSpPr/>
          <p:nvPr/>
        </p:nvGrpSpPr>
        <p:grpSpPr>
          <a:xfrm>
            <a:off x="838200" y="1407989"/>
            <a:ext cx="2280427" cy="1716386"/>
            <a:chOff x="838200" y="1435597"/>
            <a:chExt cx="2898436" cy="221835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871BC0C-806A-4DE1-B778-AAD7BBE6C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8200" y="1435597"/>
              <a:ext cx="2898436" cy="2218356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FC7B93C3-4EE4-4AFD-8AB0-12B7D6384EC8}"/>
                </a:ext>
              </a:extLst>
            </p:cNvPr>
            <p:cNvSpPr/>
            <p:nvPr/>
          </p:nvSpPr>
          <p:spPr>
            <a:xfrm>
              <a:off x="1113631" y="1481368"/>
              <a:ext cx="294383" cy="1998732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1CFE51C5-5ED2-42EA-A19D-05F533F34370}"/>
                </a:ext>
              </a:extLst>
            </p:cNvPr>
            <p:cNvSpPr/>
            <p:nvPr/>
          </p:nvSpPr>
          <p:spPr>
            <a:xfrm>
              <a:off x="1433973" y="1481368"/>
              <a:ext cx="294383" cy="1998732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N</a:t>
              </a:r>
              <a:endParaRPr lang="ko-KR" altLang="en-US" dirty="0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281C87F7-4756-4619-8245-C50371D74E59}"/>
              </a:ext>
            </a:extLst>
          </p:cNvPr>
          <p:cNvSpPr txBox="1"/>
          <p:nvPr/>
        </p:nvSpPr>
        <p:spPr>
          <a:xfrm>
            <a:off x="838200" y="3643522"/>
            <a:ext cx="19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N=3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A46860B-C318-4F4F-B0CC-DBA301068751}"/>
              </a:ext>
            </a:extLst>
          </p:cNvPr>
          <p:cNvSpPr txBox="1"/>
          <p:nvPr/>
        </p:nvSpPr>
        <p:spPr>
          <a:xfrm>
            <a:off x="6649994" y="3641801"/>
            <a:ext cx="19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N=2</a:t>
            </a:r>
            <a:endParaRPr lang="ko-KR" alt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E5B9FC-3271-442B-8246-45158DB619C6}"/>
              </a:ext>
            </a:extLst>
          </p:cNvPr>
          <p:cNvSpPr txBox="1"/>
          <p:nvPr/>
        </p:nvSpPr>
        <p:spPr>
          <a:xfrm>
            <a:off x="6640691" y="799800"/>
            <a:ext cx="19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N=1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8C84745-1D3A-49F5-8003-4926AEC8F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647" y="3965123"/>
            <a:ext cx="4883721" cy="1260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B31DB1D-3AB5-40FA-931A-7CCAC115CD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164" y="5230168"/>
            <a:ext cx="4893204" cy="126000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45CBB932-16FD-47EA-86DD-955005C51E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9717" y="3965123"/>
            <a:ext cx="4883721" cy="12600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2272B7D-08C2-4943-8316-00391B47B9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9717" y="5220306"/>
            <a:ext cx="4893204" cy="12600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82018853-DCB6-4995-95B5-1A78304228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89200" y="1128881"/>
            <a:ext cx="4883721" cy="126000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6E5C3B7-A40F-4D56-AC50-00A13ADB08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9717" y="2389798"/>
            <a:ext cx="4893204" cy="126000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4E112426-2AA9-403D-B7DE-1504A2163DB2}"/>
              </a:ext>
            </a:extLst>
          </p:cNvPr>
          <p:cNvSpPr/>
          <p:nvPr/>
        </p:nvSpPr>
        <p:spPr>
          <a:xfrm>
            <a:off x="838200" y="3156197"/>
            <a:ext cx="3263961" cy="477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08439BBB-0156-4C63-B2BB-C6CDA5D61FDD}"/>
              </a:ext>
            </a:extLst>
          </p:cNvPr>
          <p:cNvSpPr/>
          <p:nvPr/>
        </p:nvSpPr>
        <p:spPr>
          <a:xfrm>
            <a:off x="887654" y="3211931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FP1</a:t>
            </a:r>
            <a:endParaRPr lang="ko-KR" altLang="en-US" dirty="0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FBC252FA-1D68-4BC6-8E9F-AB6ECF26709B}"/>
              </a:ext>
            </a:extLst>
          </p:cNvPr>
          <p:cNvSpPr/>
          <p:nvPr/>
        </p:nvSpPr>
        <p:spPr>
          <a:xfrm>
            <a:off x="1990294" y="3211931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FP2</a:t>
            </a:r>
            <a:endParaRPr lang="ko-KR" altLang="en-US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182D8B63-83F2-44CA-A086-D6ADCADB6FC3}"/>
              </a:ext>
            </a:extLst>
          </p:cNvPr>
          <p:cNvSpPr/>
          <p:nvPr/>
        </p:nvSpPr>
        <p:spPr>
          <a:xfrm>
            <a:off x="3156126" y="3211931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FP3</a:t>
            </a:r>
            <a:endParaRPr lang="ko-KR" altLang="en-US" dirty="0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080E42AE-E173-419F-B076-11A7033B05C3}"/>
              </a:ext>
            </a:extLst>
          </p:cNvPr>
          <p:cNvSpPr/>
          <p:nvPr/>
        </p:nvSpPr>
        <p:spPr>
          <a:xfrm>
            <a:off x="887654" y="3228701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FP4</a:t>
            </a:r>
            <a:endParaRPr lang="ko-KR" altLang="en-US" dirty="0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7611B505-7026-4EEB-93A5-0D9D4952468F}"/>
              </a:ext>
            </a:extLst>
          </p:cNvPr>
          <p:cNvSpPr/>
          <p:nvPr/>
        </p:nvSpPr>
        <p:spPr>
          <a:xfrm>
            <a:off x="1990294" y="3228701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FP5</a:t>
            </a:r>
            <a:endParaRPr lang="ko-KR" altLang="en-US" dirty="0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CDAD4AC4-DB55-4332-98E8-6FE06A9847F9}"/>
              </a:ext>
            </a:extLst>
          </p:cNvPr>
          <p:cNvSpPr/>
          <p:nvPr/>
        </p:nvSpPr>
        <p:spPr>
          <a:xfrm>
            <a:off x="3156126" y="3228701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2058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참고 </a:t>
            </a:r>
            <a:r>
              <a:rPr lang="en-US" altLang="ko-KR" dirty="0"/>
              <a:t>) </a:t>
            </a:r>
            <a:r>
              <a:rPr lang="ko-KR" altLang="en-US" dirty="0"/>
              <a:t>위험도 예측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– Scoring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FD862D-8A8A-456E-A7EB-78686770C241}"/>
              </a:ext>
            </a:extLst>
          </p:cNvPr>
          <p:cNvSpPr txBox="1"/>
          <p:nvPr/>
        </p:nvSpPr>
        <p:spPr>
          <a:xfrm>
            <a:off x="1021976" y="1388592"/>
            <a:ext cx="990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사용자에게 원본 값</a:t>
            </a:r>
            <a:r>
              <a:rPr lang="en-US" altLang="ko-KR" dirty="0"/>
              <a:t>(Acc </a:t>
            </a:r>
            <a:r>
              <a:rPr lang="ko-KR" altLang="en-US" dirty="0" err="1"/>
              <a:t>예측값</a:t>
            </a:r>
            <a:r>
              <a:rPr lang="en-US" altLang="ko-KR" dirty="0"/>
              <a:t>)</a:t>
            </a:r>
            <a:r>
              <a:rPr lang="ko-KR" altLang="en-US" dirty="0"/>
              <a:t>으로 노출 시 해석의 어려움이 존재</a:t>
            </a:r>
            <a:r>
              <a:rPr lang="en-US" altLang="ko-KR" dirty="0"/>
              <a:t> -&gt; </a:t>
            </a:r>
            <a:r>
              <a:rPr lang="ko-KR" altLang="en-US" dirty="0"/>
              <a:t>백분율로 표기 필요</a:t>
            </a:r>
            <a:endParaRPr lang="en-US" altLang="ko-KR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lvl="2"/>
            <a:endParaRPr lang="en-US" altLang="ko-KR" dirty="0"/>
          </a:p>
          <a:p>
            <a:pPr marL="742950" lvl="1" indent="-285750">
              <a:buFontTx/>
              <a:buChar char="-"/>
            </a:pPr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FBF4479-D92C-4E20-AA16-A3ACBEACD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091" y="2506141"/>
            <a:ext cx="3883878" cy="2986702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D0FA963B-A9EA-475E-837D-A8DA11A9B3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599" y="1718131"/>
            <a:ext cx="2684365" cy="216000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D15F0687-31BE-47E7-88B1-010AD04288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6991" y="4177304"/>
            <a:ext cx="2698797" cy="2160000"/>
          </a:xfrm>
          <a:prstGeom prst="rect">
            <a:avLst/>
          </a:prstGeom>
        </p:spPr>
      </p:pic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66CFBBBA-5173-4C82-BCE7-F9199F93CF7E}"/>
              </a:ext>
            </a:extLst>
          </p:cNvPr>
          <p:cNvCxnSpPr>
            <a:stCxn id="11" idx="3"/>
            <a:endCxn id="21" idx="1"/>
          </p:cNvCxnSpPr>
          <p:nvPr/>
        </p:nvCxnSpPr>
        <p:spPr>
          <a:xfrm flipV="1">
            <a:off x="5037969" y="2798131"/>
            <a:ext cx="2429630" cy="1201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60E52094-6EB2-48E5-B4E7-803A78BD2B88}"/>
              </a:ext>
            </a:extLst>
          </p:cNvPr>
          <p:cNvCxnSpPr>
            <a:stCxn id="11" idx="3"/>
            <a:endCxn id="23" idx="1"/>
          </p:cNvCxnSpPr>
          <p:nvPr/>
        </p:nvCxnSpPr>
        <p:spPr>
          <a:xfrm>
            <a:off x="5037969" y="3999492"/>
            <a:ext cx="2259022" cy="1257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8CC3AEF-BF5A-4DF0-8625-DE33DA369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5600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참고 </a:t>
            </a:r>
            <a:r>
              <a:rPr lang="en-US" altLang="ko-KR" dirty="0"/>
              <a:t>) </a:t>
            </a:r>
            <a:r>
              <a:rPr lang="ko-KR" altLang="en-US" dirty="0"/>
              <a:t>위험도 예측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– Scoring</a:t>
            </a:r>
            <a:r>
              <a:rPr lang="ko-KR" altLang="en-US" dirty="0"/>
              <a:t> </a:t>
            </a:r>
            <a:r>
              <a:rPr lang="ko-KR" altLang="en-US" sz="2800" dirty="0"/>
              <a:t>①</a:t>
            </a:r>
            <a:r>
              <a:rPr lang="ko-KR" altLang="en-US" dirty="0"/>
              <a:t> </a:t>
            </a:r>
            <a:r>
              <a:rPr lang="en-US" altLang="ko-KR" sz="1800" dirty="0"/>
              <a:t>ADL/FALL </a:t>
            </a:r>
            <a:r>
              <a:rPr lang="ko-KR" altLang="en-US" sz="1800" dirty="0"/>
              <a:t>평균 이용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FD862D-8A8A-456E-A7EB-78686770C241}"/>
              </a:ext>
            </a:extLst>
          </p:cNvPr>
          <p:cNvSpPr txBox="1"/>
          <p:nvPr/>
        </p:nvSpPr>
        <p:spPr>
          <a:xfrm>
            <a:off x="1021976" y="1388592"/>
            <a:ext cx="990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en-US" altLang="ko-KR" dirty="0"/>
          </a:p>
          <a:p>
            <a:pPr lvl="2"/>
            <a:endParaRPr lang="en-US" altLang="ko-KR" dirty="0"/>
          </a:p>
          <a:p>
            <a:pPr marL="742950" lvl="1" indent="-285750">
              <a:buFontTx/>
              <a:buChar char="-"/>
            </a:pP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ACDF3B6-A333-4591-805B-A0AB256B2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976" y="2339096"/>
            <a:ext cx="10318830" cy="2660685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8975E89D-5055-45D7-8144-C5C61D43896A}"/>
              </a:ext>
            </a:extLst>
          </p:cNvPr>
          <p:cNvGrpSpPr/>
          <p:nvPr/>
        </p:nvGrpSpPr>
        <p:grpSpPr>
          <a:xfrm>
            <a:off x="11222363" y="2820131"/>
            <a:ext cx="455230" cy="1684402"/>
            <a:chOff x="11222363" y="2820131"/>
            <a:chExt cx="455230" cy="168440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C8256D-9FA3-48E2-BA58-BDE55917AC7E}"/>
                </a:ext>
              </a:extLst>
            </p:cNvPr>
            <p:cNvSpPr txBox="1"/>
            <p:nvPr/>
          </p:nvSpPr>
          <p:spPr>
            <a:xfrm>
              <a:off x="11229811" y="3669438"/>
              <a:ext cx="35410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chemeClr val="accent1"/>
                  </a:solidFill>
                </a:rPr>
                <a:t>주</a:t>
              </a:r>
              <a:endParaRPr lang="en-US" altLang="ko-KR" sz="1050" dirty="0">
                <a:solidFill>
                  <a:schemeClr val="accent1"/>
                </a:solidFill>
              </a:endParaRPr>
            </a:p>
            <a:p>
              <a:r>
                <a:rPr lang="ko-KR" altLang="en-US" sz="1050" dirty="0">
                  <a:solidFill>
                    <a:schemeClr val="accent1"/>
                  </a:solidFill>
                </a:rPr>
                <a:t>의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5806F13-BEB4-4696-9722-CBCA438367F3}"/>
                </a:ext>
              </a:extLst>
            </p:cNvPr>
            <p:cNvSpPr txBox="1"/>
            <p:nvPr/>
          </p:nvSpPr>
          <p:spPr>
            <a:xfrm>
              <a:off x="11229811" y="3238551"/>
              <a:ext cx="35410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rgbClr val="FF0000"/>
                  </a:solidFill>
                </a:rPr>
                <a:t>위험</a:t>
              </a:r>
              <a:endParaRPr lang="en-US" altLang="ko-KR" sz="1050" dirty="0">
                <a:solidFill>
                  <a:srgbClr val="FF0000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1718385-25D5-4C8D-BDCE-15D92C0BF030}"/>
                </a:ext>
              </a:extLst>
            </p:cNvPr>
            <p:cNvSpPr txBox="1"/>
            <p:nvPr/>
          </p:nvSpPr>
          <p:spPr>
            <a:xfrm>
              <a:off x="11222363" y="2820131"/>
              <a:ext cx="455230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rgbClr val="FF0000"/>
                  </a:solidFill>
                </a:rPr>
                <a:t>매우 위험</a:t>
              </a:r>
              <a:endParaRPr lang="en-US" altLang="ko-KR" sz="1050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F6F4860-41D4-4179-8CCD-B245921D44EC}"/>
                </a:ext>
              </a:extLst>
            </p:cNvPr>
            <p:cNvSpPr txBox="1"/>
            <p:nvPr/>
          </p:nvSpPr>
          <p:spPr>
            <a:xfrm>
              <a:off x="11229811" y="4089035"/>
              <a:ext cx="35410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>
                  <a:solidFill>
                    <a:schemeClr val="accent1"/>
                  </a:solidFill>
                </a:rPr>
                <a:t>안전</a:t>
              </a:r>
              <a:endParaRPr lang="en-US" altLang="ko-KR" sz="105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FC03EB7C-455F-4379-825F-F00BC6DB3797}"/>
              </a:ext>
            </a:extLst>
          </p:cNvPr>
          <p:cNvSpPr txBox="1"/>
          <p:nvPr/>
        </p:nvSpPr>
        <p:spPr>
          <a:xfrm>
            <a:off x="1021976" y="5091009"/>
            <a:ext cx="990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낙상 동작에서의 위험도가 낮게 평가됨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endParaRPr lang="en-US" altLang="ko-KR" dirty="0"/>
          </a:p>
          <a:p>
            <a:pPr marL="742950" lvl="1" indent="-285750">
              <a:buFontTx/>
              <a:buChar char="-"/>
            </a:pP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F268F3-937A-4E35-AE12-F0ACCE628A7E}"/>
              </a:ext>
            </a:extLst>
          </p:cNvPr>
          <p:cNvSpPr txBox="1"/>
          <p:nvPr/>
        </p:nvSpPr>
        <p:spPr>
          <a:xfrm>
            <a:off x="1021976" y="1388592"/>
            <a:ext cx="990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</a:t>
            </a:r>
            <a:r>
              <a:rPr lang="en-US" altLang="ko-KR" dirty="0" err="1"/>
              <a:t>MinMaxScaling</a:t>
            </a:r>
            <a:r>
              <a:rPr lang="en-US" altLang="ko-KR" dirty="0"/>
              <a:t>&gt;</a:t>
            </a:r>
          </a:p>
          <a:p>
            <a:pPr marL="285750" indent="-285750">
              <a:buFontTx/>
              <a:buChar char="-"/>
            </a:pPr>
            <a:r>
              <a:rPr lang="ko-KR" altLang="en-US" dirty="0"/>
              <a:t>일상생활 동작에서 위험도 </a:t>
            </a:r>
            <a:r>
              <a:rPr lang="en-US" altLang="ko-KR" dirty="0"/>
              <a:t>0</a:t>
            </a:r>
            <a:r>
              <a:rPr lang="ko-KR" altLang="en-US" dirty="0"/>
              <a:t>으로 노출될 수 있도록 </a:t>
            </a:r>
            <a:r>
              <a:rPr lang="en-US" altLang="ko-KR" dirty="0"/>
              <a:t>MIN</a:t>
            </a:r>
            <a:r>
              <a:rPr lang="ko-KR" altLang="en-US" dirty="0"/>
              <a:t>값은 </a:t>
            </a:r>
            <a:r>
              <a:rPr lang="en-US" altLang="ko-KR" dirty="0"/>
              <a:t>ADL</a:t>
            </a:r>
            <a:r>
              <a:rPr lang="ko-KR" altLang="en-US" dirty="0"/>
              <a:t> 평균이용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낙상 동작에서 위험도가 </a:t>
            </a:r>
            <a:r>
              <a:rPr lang="en-US" altLang="ko-KR" dirty="0"/>
              <a:t>100</a:t>
            </a:r>
            <a:r>
              <a:rPr lang="ko-KR" altLang="en-US" dirty="0"/>
              <a:t>이 노출될 수 있도록 </a:t>
            </a:r>
            <a:r>
              <a:rPr lang="en-US" altLang="ko-KR" dirty="0"/>
              <a:t>MAX</a:t>
            </a:r>
            <a:r>
              <a:rPr lang="ko-KR" altLang="en-US" dirty="0"/>
              <a:t>값은 </a:t>
            </a:r>
            <a:r>
              <a:rPr lang="en-US" altLang="ko-KR" dirty="0"/>
              <a:t>FALL </a:t>
            </a:r>
            <a:r>
              <a:rPr lang="ko-KR" altLang="en-US" dirty="0"/>
              <a:t>평균 이용</a:t>
            </a:r>
            <a:endParaRPr lang="en-US" altLang="ko-KR" dirty="0"/>
          </a:p>
          <a:p>
            <a:pPr lvl="2"/>
            <a:endParaRPr lang="en-US" altLang="ko-KR" dirty="0"/>
          </a:p>
          <a:p>
            <a:pPr marL="742950" lvl="1" indent="-285750">
              <a:buFontTx/>
              <a:buChar char="-"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25FC2D-7111-4426-BCDC-430AED239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104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참고 </a:t>
            </a:r>
            <a:r>
              <a:rPr lang="en-US" altLang="ko-KR" dirty="0"/>
              <a:t>) </a:t>
            </a:r>
            <a:r>
              <a:rPr lang="ko-KR" altLang="en-US" dirty="0"/>
              <a:t>위험도 예측 모델 </a:t>
            </a:r>
            <a:r>
              <a:rPr lang="en-US" altLang="ko-KR" dirty="0"/>
              <a:t>(</a:t>
            </a:r>
            <a:r>
              <a:rPr lang="en-US" altLang="ko-KR" dirty="0" err="1"/>
              <a:t>TFLite</a:t>
            </a:r>
            <a:r>
              <a:rPr lang="en-US" altLang="ko-KR" dirty="0"/>
              <a:t>) – Scoring</a:t>
            </a:r>
            <a:r>
              <a:rPr lang="ko-KR" altLang="en-US" dirty="0"/>
              <a:t> </a:t>
            </a:r>
            <a:r>
              <a:rPr lang="ko-KR" altLang="en-US" sz="2800" dirty="0"/>
              <a:t>②</a:t>
            </a:r>
            <a:r>
              <a:rPr lang="ko-KR" altLang="en-US" dirty="0"/>
              <a:t> </a:t>
            </a:r>
            <a:r>
              <a:rPr lang="ko-KR" altLang="en-US" sz="1800" dirty="0"/>
              <a:t>데이터 및 도메인 기반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FD862D-8A8A-456E-A7EB-78686770C241}"/>
              </a:ext>
            </a:extLst>
          </p:cNvPr>
          <p:cNvSpPr txBox="1"/>
          <p:nvPr/>
        </p:nvSpPr>
        <p:spPr>
          <a:xfrm>
            <a:off x="1021976" y="1388592"/>
            <a:ext cx="990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en-US" altLang="ko-KR" dirty="0"/>
          </a:p>
          <a:p>
            <a:pPr lvl="2"/>
            <a:endParaRPr lang="en-US" altLang="ko-KR" dirty="0"/>
          </a:p>
          <a:p>
            <a:pPr marL="742950" lvl="1" indent="-285750">
              <a:buFontTx/>
              <a:buChar char="-"/>
            </a:pP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37BE66-B89B-4251-AAFB-EE33889F8469}"/>
              </a:ext>
            </a:extLst>
          </p:cNvPr>
          <p:cNvSpPr txBox="1"/>
          <p:nvPr/>
        </p:nvSpPr>
        <p:spPr>
          <a:xfrm>
            <a:off x="1068316" y="1434758"/>
            <a:ext cx="105619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/>
              <a:t>1G</a:t>
            </a:r>
            <a:r>
              <a:rPr lang="ko-KR" altLang="en-US" dirty="0"/>
              <a:t>는 항상 작용하는 값이므로 움직임을 고려해 </a:t>
            </a:r>
            <a:r>
              <a:rPr lang="en-US" altLang="ko-KR" dirty="0"/>
              <a:t>2</a:t>
            </a:r>
            <a:r>
              <a:rPr lang="ko-KR" altLang="en-US" dirty="0"/>
              <a:t>미만의 값은 </a:t>
            </a:r>
            <a:r>
              <a:rPr lang="en-US" altLang="ko-KR" dirty="0"/>
              <a:t>0</a:t>
            </a:r>
            <a:r>
              <a:rPr lang="ko-KR" altLang="en-US" dirty="0"/>
              <a:t>을 갖도록 함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그래프</a:t>
            </a:r>
            <a:r>
              <a:rPr lang="en-US" altLang="ko-KR" dirty="0"/>
              <a:t>(p.5~6)</a:t>
            </a:r>
            <a:r>
              <a:rPr lang="ko-KR" altLang="en-US" dirty="0"/>
              <a:t>을 참고하여</a:t>
            </a:r>
            <a:r>
              <a:rPr lang="en-US" altLang="ko-KR" dirty="0"/>
              <a:t>, 4G</a:t>
            </a:r>
            <a:r>
              <a:rPr lang="ko-KR" altLang="en-US" dirty="0"/>
              <a:t>이상의 값은</a:t>
            </a:r>
            <a:r>
              <a:rPr lang="en-US" altLang="ko-KR" dirty="0"/>
              <a:t> </a:t>
            </a:r>
            <a:r>
              <a:rPr lang="ko-KR" altLang="en-US" dirty="0"/>
              <a:t>위험</a:t>
            </a:r>
            <a:r>
              <a:rPr lang="en-US" altLang="ko-KR" dirty="0"/>
              <a:t>~</a:t>
            </a:r>
            <a:r>
              <a:rPr lang="ko-KR" altLang="en-US" dirty="0"/>
              <a:t>매우 위험 범위의 결과 값을 갖도록 함</a:t>
            </a:r>
            <a:endParaRPr lang="en-US" altLang="ko-KR" dirty="0"/>
          </a:p>
          <a:p>
            <a:pPr marL="285750" indent="-285750">
              <a:buFontTx/>
              <a:buChar char="-"/>
            </a:pPr>
            <a:endParaRPr lang="en-US" altLang="ko-KR" dirty="0"/>
          </a:p>
          <a:p>
            <a:pPr marL="285750" indent="-285750">
              <a:buFontTx/>
              <a:buChar char="-"/>
            </a:pPr>
            <a:endParaRPr lang="en-US" altLang="ko-KR" dirty="0"/>
          </a:p>
          <a:p>
            <a:pPr marL="285750" indent="-285750">
              <a:buFontTx/>
              <a:buChar char="-"/>
            </a:pP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C8256D-9FA3-48E2-BA58-BDE55917AC7E}"/>
              </a:ext>
            </a:extLst>
          </p:cNvPr>
          <p:cNvSpPr txBox="1"/>
          <p:nvPr/>
        </p:nvSpPr>
        <p:spPr>
          <a:xfrm>
            <a:off x="11229811" y="3669438"/>
            <a:ext cx="3541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chemeClr val="accent1"/>
                </a:solidFill>
              </a:rPr>
              <a:t>주</a:t>
            </a:r>
            <a:endParaRPr lang="en-US" altLang="ko-KR" sz="1050" dirty="0">
              <a:solidFill>
                <a:schemeClr val="accent1"/>
              </a:solidFill>
            </a:endParaRPr>
          </a:p>
          <a:p>
            <a:r>
              <a:rPr lang="ko-KR" altLang="en-US" sz="1050" dirty="0">
                <a:solidFill>
                  <a:schemeClr val="accent1"/>
                </a:solidFill>
              </a:rPr>
              <a:t>의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806F13-BEB4-4696-9722-CBCA438367F3}"/>
              </a:ext>
            </a:extLst>
          </p:cNvPr>
          <p:cNvSpPr txBox="1"/>
          <p:nvPr/>
        </p:nvSpPr>
        <p:spPr>
          <a:xfrm>
            <a:off x="11229811" y="3238551"/>
            <a:ext cx="3541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rgbClr val="FF0000"/>
                </a:solidFill>
              </a:rPr>
              <a:t>위험</a:t>
            </a:r>
            <a:endParaRPr lang="en-US" altLang="ko-KR" sz="1050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718385-25D5-4C8D-BDCE-15D92C0BF030}"/>
              </a:ext>
            </a:extLst>
          </p:cNvPr>
          <p:cNvSpPr txBox="1"/>
          <p:nvPr/>
        </p:nvSpPr>
        <p:spPr>
          <a:xfrm>
            <a:off x="11222363" y="2820131"/>
            <a:ext cx="4552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rgbClr val="FF0000"/>
                </a:solidFill>
              </a:rPr>
              <a:t>매우 위험</a:t>
            </a:r>
            <a:endParaRPr lang="en-US" altLang="ko-KR" sz="1050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6F4860-41D4-4179-8CCD-B245921D44EC}"/>
              </a:ext>
            </a:extLst>
          </p:cNvPr>
          <p:cNvSpPr txBox="1"/>
          <p:nvPr/>
        </p:nvSpPr>
        <p:spPr>
          <a:xfrm>
            <a:off x="11229811" y="4089035"/>
            <a:ext cx="3541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chemeClr val="accent1"/>
                </a:solidFill>
              </a:rPr>
              <a:t>안전</a:t>
            </a:r>
            <a:endParaRPr lang="en-US" altLang="ko-KR" sz="1050" dirty="0">
              <a:solidFill>
                <a:schemeClr val="accent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03EB7C-455F-4379-825F-F00BC6DB3797}"/>
              </a:ext>
            </a:extLst>
          </p:cNvPr>
          <p:cNvSpPr txBox="1"/>
          <p:nvPr/>
        </p:nvSpPr>
        <p:spPr>
          <a:xfrm>
            <a:off x="1021976" y="5091009"/>
            <a:ext cx="990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ko-KR" altLang="en-US" dirty="0">
                <a:sym typeface="Wingdings" panose="05000000000000000000" pitchFamily="2" charset="2"/>
              </a:rPr>
              <a:t>실제 낙상의 위험이 높다고 판단되는 동작에서 높은 점수를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부여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ko-KR" altLang="en-US" dirty="0">
                <a:sym typeface="Wingdings" panose="05000000000000000000" pitchFamily="2" charset="2"/>
              </a:rPr>
              <a:t>이전 대비 낙상동작에 대해서 높은 점수를 가짐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A8E6CA7-E6EB-417C-BF53-BC446934A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477" y="2376506"/>
            <a:ext cx="10317726" cy="2660400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1A3104-26F1-4885-A78E-3764DC5F5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7559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AD464-0833-49D3-A988-B6F02B74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참고 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F60AEF-040E-43FD-8BC1-E39165B2E673}"/>
              </a:ext>
            </a:extLst>
          </p:cNvPr>
          <p:cNvSpPr txBox="1"/>
          <p:nvPr/>
        </p:nvSpPr>
        <p:spPr>
          <a:xfrm>
            <a:off x="1154091" y="4030249"/>
            <a:ext cx="10318830" cy="206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buNone/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altLang="ko-KR" dirty="0">
              <a:sym typeface="Wingdings" panose="05000000000000000000" pitchFamily="2" charset="2"/>
            </a:endParaRPr>
          </a:p>
        </p:txBody>
      </p:sp>
      <p:pic>
        <p:nvPicPr>
          <p:cNvPr id="7" name="그래픽 6" descr="뒤로 단색으로 채워진">
            <a:hlinkClick r:id="" action="ppaction://noaction"/>
            <a:extLst>
              <a:ext uri="{FF2B5EF4-FFF2-40B4-BE49-F238E27FC236}">
                <a16:creationId xmlns:a16="http://schemas.microsoft.com/office/drawing/2014/main" id="{7F3DE2AB-D156-4ED8-B1F4-4B3857DDA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8068" y="5840469"/>
            <a:ext cx="649705" cy="64970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FC83B2F5-DD72-4D34-8A58-3DFA2D6BEC0C}"/>
              </a:ext>
            </a:extLst>
          </p:cNvPr>
          <p:cNvGrpSpPr/>
          <p:nvPr/>
        </p:nvGrpSpPr>
        <p:grpSpPr>
          <a:xfrm>
            <a:off x="1416148" y="3090182"/>
            <a:ext cx="3866500" cy="1974870"/>
            <a:chOff x="2519081" y="1668559"/>
            <a:chExt cx="7333124" cy="4196014"/>
          </a:xfrm>
        </p:grpSpPr>
        <p:sp>
          <p:nvSpPr>
            <p:cNvPr id="9" name="순서도: 처리 8">
              <a:extLst>
                <a:ext uri="{FF2B5EF4-FFF2-40B4-BE49-F238E27FC236}">
                  <a16:creationId xmlns:a16="http://schemas.microsoft.com/office/drawing/2014/main" id="{A87D7ED1-94E1-42A9-A2F9-005125332422}"/>
                </a:ext>
              </a:extLst>
            </p:cNvPr>
            <p:cNvSpPr/>
            <p:nvPr/>
          </p:nvSpPr>
          <p:spPr>
            <a:xfrm>
              <a:off x="4634749" y="1668559"/>
              <a:ext cx="2886635" cy="256905"/>
            </a:xfrm>
            <a:prstGeom prst="flowChartProcess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/>
                <a:t>INPUT</a:t>
              </a:r>
              <a:endParaRPr lang="ko-KR" altLang="en-US" sz="1000" b="1" dirty="0"/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FA7CE77A-0C82-45C8-98CE-8610C5BF5EC1}"/>
                </a:ext>
              </a:extLst>
            </p:cNvPr>
            <p:cNvGrpSpPr/>
            <p:nvPr/>
          </p:nvGrpSpPr>
          <p:grpSpPr>
            <a:xfrm>
              <a:off x="2519081" y="1925463"/>
              <a:ext cx="7333124" cy="3939110"/>
              <a:chOff x="2537010" y="1925504"/>
              <a:chExt cx="7333124" cy="4398575"/>
            </a:xfrm>
          </p:grpSpPr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C024A39B-C42C-4D28-AA4D-C9D08F6ECEC4}"/>
                  </a:ext>
                </a:extLst>
              </p:cNvPr>
              <p:cNvGrpSpPr/>
              <p:nvPr/>
            </p:nvGrpSpPr>
            <p:grpSpPr>
              <a:xfrm>
                <a:off x="2537010" y="1925504"/>
                <a:ext cx="7333124" cy="4398575"/>
                <a:chOff x="2537010" y="1925504"/>
                <a:chExt cx="7333124" cy="4398575"/>
              </a:xfrm>
            </p:grpSpPr>
            <p:sp>
              <p:nvSpPr>
                <p:cNvPr id="14" name="순서도: 처리 13">
                  <a:extLst>
                    <a:ext uri="{FF2B5EF4-FFF2-40B4-BE49-F238E27FC236}">
                      <a16:creationId xmlns:a16="http://schemas.microsoft.com/office/drawing/2014/main" id="{E000DA64-B8A8-4907-9493-F39C87760C80}"/>
                    </a:ext>
                  </a:extLst>
                </p:cNvPr>
                <p:cNvSpPr/>
                <p:nvPr/>
              </p:nvSpPr>
              <p:spPr>
                <a:xfrm>
                  <a:off x="4652678" y="6037208"/>
                  <a:ext cx="2886635" cy="286871"/>
                </a:xfrm>
                <a:prstGeom prst="flowChart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000" b="1" dirty="0"/>
                    <a:t>Output</a:t>
                  </a:r>
                  <a:endParaRPr lang="ko-KR" altLang="en-US" sz="1000" b="1" dirty="0"/>
                </a:p>
              </p:txBody>
            </p:sp>
            <p:sp>
              <p:nvSpPr>
                <p:cNvPr id="15" name="순서도: 대체 처리 14">
                  <a:extLst>
                    <a:ext uri="{FF2B5EF4-FFF2-40B4-BE49-F238E27FC236}">
                      <a16:creationId xmlns:a16="http://schemas.microsoft.com/office/drawing/2014/main" id="{1079E5FF-4D21-40FF-B1BF-E4F0AC18A6B0}"/>
                    </a:ext>
                  </a:extLst>
                </p:cNvPr>
                <p:cNvSpPr/>
                <p:nvPr/>
              </p:nvSpPr>
              <p:spPr>
                <a:xfrm>
                  <a:off x="2537010" y="3963419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 err="1"/>
                    <a:t>ExpandDims</a:t>
                  </a:r>
                  <a:endParaRPr lang="ko-KR" altLang="en-US" sz="700" b="1" dirty="0"/>
                </a:p>
              </p:txBody>
            </p:sp>
            <p:sp>
              <p:nvSpPr>
                <p:cNvPr id="16" name="순서도: 대체 처리 15">
                  <a:extLst>
                    <a:ext uri="{FF2B5EF4-FFF2-40B4-BE49-F238E27FC236}">
                      <a16:creationId xmlns:a16="http://schemas.microsoft.com/office/drawing/2014/main" id="{AD7A20E0-8C47-4746-B74D-D5A6C8ACE2B7}"/>
                    </a:ext>
                  </a:extLst>
                </p:cNvPr>
                <p:cNvSpPr/>
                <p:nvPr/>
              </p:nvSpPr>
              <p:spPr>
                <a:xfrm>
                  <a:off x="8399923" y="2695748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 err="1"/>
                    <a:t>LeakyRelu</a:t>
                  </a:r>
                  <a:endParaRPr lang="ko-KR" altLang="en-US" sz="700" b="1" dirty="0"/>
                </a:p>
              </p:txBody>
            </p:sp>
            <p:sp>
              <p:nvSpPr>
                <p:cNvPr id="17" name="순서도: 대체 처리 16">
                  <a:extLst>
                    <a:ext uri="{FF2B5EF4-FFF2-40B4-BE49-F238E27FC236}">
                      <a16:creationId xmlns:a16="http://schemas.microsoft.com/office/drawing/2014/main" id="{104B4FA1-0143-4BCD-A9BE-114D7D4FA753}"/>
                    </a:ext>
                  </a:extLst>
                </p:cNvPr>
                <p:cNvSpPr/>
                <p:nvPr/>
              </p:nvSpPr>
              <p:spPr>
                <a:xfrm>
                  <a:off x="2537010" y="2700487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 err="1"/>
                    <a:t>ExpandDims</a:t>
                  </a:r>
                  <a:endParaRPr lang="ko-KR" altLang="en-US" sz="700" b="1" dirty="0"/>
                </a:p>
              </p:txBody>
            </p:sp>
            <p:sp>
              <p:nvSpPr>
                <p:cNvPr id="18" name="순서도: 대체 처리 17">
                  <a:extLst>
                    <a:ext uri="{FF2B5EF4-FFF2-40B4-BE49-F238E27FC236}">
                      <a16:creationId xmlns:a16="http://schemas.microsoft.com/office/drawing/2014/main" id="{DEF96D33-2F76-47A1-B64E-DF41ECDD668F}"/>
                    </a:ext>
                  </a:extLst>
                </p:cNvPr>
                <p:cNvSpPr/>
                <p:nvPr/>
              </p:nvSpPr>
              <p:spPr>
                <a:xfrm>
                  <a:off x="8399922" y="3969308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 err="1"/>
                    <a:t>FullyConnected</a:t>
                  </a:r>
                  <a:endParaRPr lang="ko-KR" altLang="en-US" sz="700" b="1" dirty="0"/>
                </a:p>
              </p:txBody>
            </p:sp>
            <p:cxnSp>
              <p:nvCxnSpPr>
                <p:cNvPr id="19" name="연결선: 구부러짐 18">
                  <a:extLst>
                    <a:ext uri="{FF2B5EF4-FFF2-40B4-BE49-F238E27FC236}">
                      <a16:creationId xmlns:a16="http://schemas.microsoft.com/office/drawing/2014/main" id="{A9452D6F-2BB9-42CC-99DB-00773220815A}"/>
                    </a:ext>
                  </a:extLst>
                </p:cNvPr>
                <p:cNvCxnSpPr>
                  <a:cxnSpLocks/>
                  <a:stCxn id="9" idx="2"/>
                  <a:endCxn id="17" idx="1"/>
                </p:cNvCxnSpPr>
                <p:nvPr/>
              </p:nvCxnSpPr>
              <p:spPr>
                <a:xfrm rot="5400000">
                  <a:off x="3776612" y="685903"/>
                  <a:ext cx="1079783" cy="3558986"/>
                </a:xfrm>
                <a:prstGeom prst="curvedConnector4">
                  <a:avLst>
                    <a:gd name="adj1" fmla="val 35886"/>
                    <a:gd name="adj2" fmla="val 106423"/>
                  </a:avLst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연결선: 구부러짐 20">
                  <a:extLst>
                    <a:ext uri="{FF2B5EF4-FFF2-40B4-BE49-F238E27FC236}">
                      <a16:creationId xmlns:a16="http://schemas.microsoft.com/office/drawing/2014/main" id="{934DB20D-7ADD-4E13-8191-F8E530755CD6}"/>
                    </a:ext>
                  </a:extLst>
                </p:cNvPr>
                <p:cNvCxnSpPr>
                  <a:stCxn id="17" idx="3"/>
                  <a:endCxn id="16" idx="1"/>
                </p:cNvCxnSpPr>
                <p:nvPr/>
              </p:nvCxnSpPr>
              <p:spPr>
                <a:xfrm flipV="1">
                  <a:off x="4007221" y="3000548"/>
                  <a:ext cx="4392702" cy="4739"/>
                </a:xfrm>
                <a:prstGeom prst="curvedConnector3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순서도: 대체 처리 21">
                  <a:extLst>
                    <a:ext uri="{FF2B5EF4-FFF2-40B4-BE49-F238E27FC236}">
                      <a16:creationId xmlns:a16="http://schemas.microsoft.com/office/drawing/2014/main" id="{E6644D4C-D190-44A3-8568-FB85986AD2BC}"/>
                    </a:ext>
                  </a:extLst>
                </p:cNvPr>
                <p:cNvSpPr/>
                <p:nvPr/>
              </p:nvSpPr>
              <p:spPr>
                <a:xfrm>
                  <a:off x="4509245" y="2700487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/>
                    <a:t>Conv2D</a:t>
                  </a:r>
                  <a:endParaRPr lang="ko-KR" altLang="en-US" sz="700" b="1" dirty="0"/>
                </a:p>
              </p:txBody>
            </p:sp>
            <p:cxnSp>
              <p:nvCxnSpPr>
                <p:cNvPr id="23" name="연결선: 구부러짐 22">
                  <a:extLst>
                    <a:ext uri="{FF2B5EF4-FFF2-40B4-BE49-F238E27FC236}">
                      <a16:creationId xmlns:a16="http://schemas.microsoft.com/office/drawing/2014/main" id="{29E37C19-9F64-4006-8384-D85D337F4122}"/>
                    </a:ext>
                  </a:extLst>
                </p:cNvPr>
                <p:cNvCxnSpPr>
                  <a:stCxn id="16" idx="3"/>
                  <a:endCxn id="15" idx="1"/>
                </p:cNvCxnSpPr>
                <p:nvPr/>
              </p:nvCxnSpPr>
              <p:spPr>
                <a:xfrm flipH="1">
                  <a:off x="2537010" y="3000548"/>
                  <a:ext cx="7333124" cy="1267671"/>
                </a:xfrm>
                <a:prstGeom prst="curvedConnector5">
                  <a:avLst>
                    <a:gd name="adj1" fmla="val -3117"/>
                    <a:gd name="adj2" fmla="val 50000"/>
                    <a:gd name="adj3" fmla="val 103117"/>
                  </a:avLst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연결선: 구부러짐 23">
                  <a:extLst>
                    <a:ext uri="{FF2B5EF4-FFF2-40B4-BE49-F238E27FC236}">
                      <a16:creationId xmlns:a16="http://schemas.microsoft.com/office/drawing/2014/main" id="{70572D4D-2E5C-4D9D-BA3E-6553B46FF733}"/>
                    </a:ext>
                  </a:extLst>
                </p:cNvPr>
                <p:cNvCxnSpPr>
                  <a:stCxn id="15" idx="3"/>
                  <a:endCxn id="18" idx="1"/>
                </p:cNvCxnSpPr>
                <p:nvPr/>
              </p:nvCxnSpPr>
              <p:spPr>
                <a:xfrm>
                  <a:off x="4007221" y="4268219"/>
                  <a:ext cx="4392701" cy="5889"/>
                </a:xfrm>
                <a:prstGeom prst="curvedConnector3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5" name="순서도: 대체 처리 24">
                  <a:extLst>
                    <a:ext uri="{FF2B5EF4-FFF2-40B4-BE49-F238E27FC236}">
                      <a16:creationId xmlns:a16="http://schemas.microsoft.com/office/drawing/2014/main" id="{B89CA26C-8B28-450D-85E7-7EF3A6653CA9}"/>
                    </a:ext>
                  </a:extLst>
                </p:cNvPr>
                <p:cNvSpPr/>
                <p:nvPr/>
              </p:nvSpPr>
              <p:spPr>
                <a:xfrm>
                  <a:off x="6526306" y="3969308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/>
                    <a:t>Reshape</a:t>
                  </a:r>
                  <a:endParaRPr lang="ko-KR" altLang="en-US" sz="700" b="1" dirty="0"/>
                </a:p>
              </p:txBody>
            </p:sp>
            <p:sp>
              <p:nvSpPr>
                <p:cNvPr id="26" name="순서도: 대체 처리 25">
                  <a:extLst>
                    <a:ext uri="{FF2B5EF4-FFF2-40B4-BE49-F238E27FC236}">
                      <a16:creationId xmlns:a16="http://schemas.microsoft.com/office/drawing/2014/main" id="{43E4E518-B2ED-4AF0-9A63-746A71FB1D5F}"/>
                    </a:ext>
                  </a:extLst>
                </p:cNvPr>
                <p:cNvSpPr/>
                <p:nvPr/>
              </p:nvSpPr>
              <p:spPr>
                <a:xfrm>
                  <a:off x="4509244" y="3971680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/>
                    <a:t>MaxPool2D</a:t>
                  </a:r>
                  <a:endParaRPr lang="ko-KR" altLang="en-US" sz="700" b="1" dirty="0"/>
                </a:p>
              </p:txBody>
            </p:sp>
            <p:sp>
              <p:nvSpPr>
                <p:cNvPr id="27" name="순서도: 대체 처리 26">
                  <a:extLst>
                    <a:ext uri="{FF2B5EF4-FFF2-40B4-BE49-F238E27FC236}">
                      <a16:creationId xmlns:a16="http://schemas.microsoft.com/office/drawing/2014/main" id="{CED61BBF-DAD9-45CC-BABA-C74713785CA6}"/>
                    </a:ext>
                  </a:extLst>
                </p:cNvPr>
                <p:cNvSpPr/>
                <p:nvPr/>
              </p:nvSpPr>
              <p:spPr>
                <a:xfrm>
                  <a:off x="5360891" y="5007936"/>
                  <a:ext cx="1470211" cy="609600"/>
                </a:xfrm>
                <a:prstGeom prst="flowChartAlternateProcess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700" b="1" dirty="0"/>
                    <a:t>Dense</a:t>
                  </a:r>
                  <a:endParaRPr lang="ko-KR" altLang="en-US" sz="700" b="1" dirty="0"/>
                </a:p>
              </p:txBody>
            </p:sp>
            <p:cxnSp>
              <p:nvCxnSpPr>
                <p:cNvPr id="28" name="연결선: 구부러짐 27">
                  <a:extLst>
                    <a:ext uri="{FF2B5EF4-FFF2-40B4-BE49-F238E27FC236}">
                      <a16:creationId xmlns:a16="http://schemas.microsoft.com/office/drawing/2014/main" id="{7008B4CA-C0DC-4FB1-B161-6B2507C66FA2}"/>
                    </a:ext>
                  </a:extLst>
                </p:cNvPr>
                <p:cNvCxnSpPr>
                  <a:stCxn id="18" idx="3"/>
                  <a:endCxn id="27" idx="1"/>
                </p:cNvCxnSpPr>
                <p:nvPr/>
              </p:nvCxnSpPr>
              <p:spPr>
                <a:xfrm flipH="1">
                  <a:off x="5360891" y="4274108"/>
                  <a:ext cx="4509242" cy="1038628"/>
                </a:xfrm>
                <a:prstGeom prst="curvedConnector5">
                  <a:avLst>
                    <a:gd name="adj1" fmla="val -5070"/>
                    <a:gd name="adj2" fmla="val 50000"/>
                    <a:gd name="adj3" fmla="val 105070"/>
                  </a:avLst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직선 화살표 연결선 28">
                  <a:extLst>
                    <a:ext uri="{FF2B5EF4-FFF2-40B4-BE49-F238E27FC236}">
                      <a16:creationId xmlns:a16="http://schemas.microsoft.com/office/drawing/2014/main" id="{744665E6-0B17-4DA1-BCFB-04198AC20093}"/>
                    </a:ext>
                  </a:extLst>
                </p:cNvPr>
                <p:cNvCxnSpPr>
                  <a:stCxn id="27" idx="2"/>
                  <a:endCxn id="14" idx="0"/>
                </p:cNvCxnSpPr>
                <p:nvPr/>
              </p:nvCxnSpPr>
              <p:spPr>
                <a:xfrm flipH="1">
                  <a:off x="6095996" y="5617536"/>
                  <a:ext cx="1" cy="419672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순서도: 대체 처리 12">
                <a:extLst>
                  <a:ext uri="{FF2B5EF4-FFF2-40B4-BE49-F238E27FC236}">
                    <a16:creationId xmlns:a16="http://schemas.microsoft.com/office/drawing/2014/main" id="{ABF63938-40C8-4436-A2E2-24560EC9CB89}"/>
                  </a:ext>
                </a:extLst>
              </p:cNvPr>
              <p:cNvSpPr/>
              <p:nvPr/>
            </p:nvSpPr>
            <p:spPr>
              <a:xfrm>
                <a:off x="6526307" y="2695748"/>
                <a:ext cx="1470211" cy="609600"/>
              </a:xfrm>
              <a:prstGeom prst="flowChartAlternateProcess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700" b="1" dirty="0"/>
                  <a:t>Reshape</a:t>
                </a:r>
                <a:endParaRPr lang="ko-KR" altLang="en-US" sz="700" b="1" dirty="0"/>
              </a:p>
            </p:txBody>
          </p:sp>
        </p:grp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4458254-9B79-423F-AE5E-657DE76740A0}"/>
              </a:ext>
            </a:extLst>
          </p:cNvPr>
          <p:cNvSpPr txBox="1"/>
          <p:nvPr/>
        </p:nvSpPr>
        <p:spPr>
          <a:xfrm>
            <a:off x="1154090" y="1389571"/>
            <a:ext cx="9883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목표 </a:t>
            </a:r>
            <a:r>
              <a:rPr lang="en-US" altLang="ko-KR" dirty="0"/>
              <a:t>: </a:t>
            </a:r>
            <a:r>
              <a:rPr lang="ko-KR" altLang="en-US" dirty="0"/>
              <a:t>일상 동작에서 발생할 충격</a:t>
            </a:r>
            <a:r>
              <a:rPr lang="en-US" altLang="ko-KR" dirty="0"/>
              <a:t>(</a:t>
            </a:r>
            <a:r>
              <a:rPr lang="ko-KR" altLang="en-US" dirty="0"/>
              <a:t>≒위험도</a:t>
            </a:r>
            <a:r>
              <a:rPr lang="en-US" altLang="ko-KR" dirty="0"/>
              <a:t>)</a:t>
            </a:r>
            <a:r>
              <a:rPr lang="ko-KR" altLang="en-US" dirty="0"/>
              <a:t>이 얼마나 되는가</a:t>
            </a:r>
            <a:r>
              <a:rPr lang="en-US" altLang="ko-KR" dirty="0"/>
              <a:t>?</a:t>
            </a:r>
          </a:p>
          <a:p>
            <a:pPr marL="285750" indent="-285750">
              <a:buFontTx/>
              <a:buChar char="-"/>
            </a:pPr>
            <a:r>
              <a:rPr lang="ko-KR" altLang="en-US" dirty="0"/>
              <a:t>착용 대상자 </a:t>
            </a:r>
            <a:r>
              <a:rPr lang="en-US" altLang="ko-KR" dirty="0"/>
              <a:t>:</a:t>
            </a:r>
            <a:r>
              <a:rPr lang="ko-KR" altLang="en-US" dirty="0"/>
              <a:t> 일상동작 외 격한 동작</a:t>
            </a:r>
            <a:r>
              <a:rPr lang="en-US" altLang="ko-KR" dirty="0"/>
              <a:t>(</a:t>
            </a:r>
            <a:r>
              <a:rPr lang="ko-KR" altLang="en-US" dirty="0"/>
              <a:t>점프</a:t>
            </a:r>
            <a:r>
              <a:rPr lang="en-US" altLang="ko-KR" dirty="0"/>
              <a:t>, </a:t>
            </a:r>
            <a:r>
              <a:rPr lang="ko-KR" altLang="en-US" dirty="0"/>
              <a:t>조깅 등</a:t>
            </a:r>
            <a:r>
              <a:rPr lang="en-US" altLang="ko-KR" dirty="0"/>
              <a:t>)</a:t>
            </a:r>
            <a:r>
              <a:rPr lang="ko-KR" altLang="en-US" dirty="0"/>
              <a:t>을 하지 않는 노인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FFFF00"/>
                </a:highlight>
              </a:rPr>
              <a:t>모델 </a:t>
            </a:r>
            <a:r>
              <a:rPr lang="en-US" altLang="ko-KR" dirty="0">
                <a:highlight>
                  <a:srgbClr val="FFFF00"/>
                </a:highlight>
              </a:rPr>
              <a:t>: </a:t>
            </a:r>
            <a:r>
              <a:rPr lang="ko-KR" altLang="en-US" dirty="0">
                <a:highlight>
                  <a:srgbClr val="FFFF00"/>
                </a:highlight>
              </a:rPr>
              <a:t>위험도 예측 모델 사용</a:t>
            </a:r>
            <a:endParaRPr lang="en-US" altLang="ko-KR" dirty="0">
              <a:highlight>
                <a:srgbClr val="FFFF00"/>
              </a:highlight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2FBB7E00-30F6-4606-9A83-4D187817FEFD}"/>
              </a:ext>
            </a:extLst>
          </p:cNvPr>
          <p:cNvGrpSpPr/>
          <p:nvPr/>
        </p:nvGrpSpPr>
        <p:grpSpPr>
          <a:xfrm>
            <a:off x="5753131" y="2312901"/>
            <a:ext cx="5711912" cy="1761198"/>
            <a:chOff x="5672166" y="740533"/>
            <a:chExt cx="3129744" cy="1803051"/>
          </a:xfrm>
        </p:grpSpPr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8F3CEABE-55D9-41EB-B506-5725A29118B1}"/>
                </a:ext>
              </a:extLst>
            </p:cNvPr>
            <p:cNvSpPr/>
            <p:nvPr/>
          </p:nvSpPr>
          <p:spPr>
            <a:xfrm>
              <a:off x="5673228" y="740533"/>
              <a:ext cx="3128682" cy="45577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/>
                <a:t>장점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E9ED956C-C99F-436C-BE20-787A7506A50F}"/>
                </a:ext>
              </a:extLst>
            </p:cNvPr>
            <p:cNvSpPr/>
            <p:nvPr/>
          </p:nvSpPr>
          <p:spPr>
            <a:xfrm>
              <a:off x="5672166" y="1196302"/>
              <a:ext cx="3129743" cy="1347282"/>
            </a:xfrm>
            <a:prstGeom prst="rect">
              <a:avLst/>
            </a:prstGeom>
            <a:ln w="285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/>
                <a:t>일상동작 중 낙상이 발생할 수 있는 동작에 대해 높은 위험도를 노출시켜 주의를 줄 수 있음</a:t>
              </a:r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 err="1"/>
                <a:t>충격량을</a:t>
              </a:r>
              <a:r>
                <a:rPr lang="ko-KR" altLang="en-US" sz="1200" dirty="0"/>
                <a:t> 고려한 위험도 노출이 가능함</a:t>
              </a:r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 err="1"/>
                <a:t>충격량을</a:t>
              </a:r>
              <a:r>
                <a:rPr lang="ko-KR" altLang="en-US" sz="1200" dirty="0"/>
                <a:t> 기준으로 낙상 분류모델보다 </a:t>
              </a:r>
              <a:r>
                <a:rPr lang="en-US" altLang="ko-KR" sz="1200" dirty="0"/>
                <a:t>MAE</a:t>
              </a:r>
              <a:r>
                <a:rPr lang="ko-KR" altLang="en-US" sz="1200" dirty="0"/>
                <a:t>가 낮음</a:t>
              </a:r>
              <a:endParaRPr lang="en-US" altLang="ko-KR" sz="1200" dirty="0"/>
            </a:p>
            <a:p>
              <a:endParaRPr lang="ko-KR" altLang="en-US" sz="1400" dirty="0"/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9B553216-4DA9-4D17-AD64-72B026EA2700}"/>
              </a:ext>
            </a:extLst>
          </p:cNvPr>
          <p:cNvGrpSpPr/>
          <p:nvPr/>
        </p:nvGrpSpPr>
        <p:grpSpPr>
          <a:xfrm>
            <a:off x="5753131" y="4231160"/>
            <a:ext cx="5711912" cy="1711636"/>
            <a:chOff x="5672166" y="740533"/>
            <a:chExt cx="3129744" cy="2203847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4EA0E342-08B4-4292-8AB2-995E8735D298}"/>
                </a:ext>
              </a:extLst>
            </p:cNvPr>
            <p:cNvSpPr/>
            <p:nvPr/>
          </p:nvSpPr>
          <p:spPr>
            <a:xfrm>
              <a:off x="5673228" y="740533"/>
              <a:ext cx="3128682" cy="455770"/>
            </a:xfrm>
            <a:prstGeom prst="rect">
              <a:avLst/>
            </a:prstGeom>
            <a:solidFill>
              <a:srgbClr val="FF0000">
                <a:alpha val="50000"/>
              </a:srgbClr>
            </a:solidFill>
            <a:ln w="28575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/>
                <a:t>단점</a:t>
              </a: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2431FA3C-465F-4B50-9F2B-0E0FECA41AC3}"/>
                </a:ext>
              </a:extLst>
            </p:cNvPr>
            <p:cNvSpPr/>
            <p:nvPr/>
          </p:nvSpPr>
          <p:spPr>
            <a:xfrm>
              <a:off x="5672166" y="1196304"/>
              <a:ext cx="3129743" cy="1748076"/>
            </a:xfrm>
            <a:prstGeom prst="rect">
              <a:avLst/>
            </a:prstGeom>
            <a:ln w="28575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en-US" altLang="ko-KR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/>
                <a:t>ML</a:t>
              </a:r>
              <a:r>
                <a:rPr lang="ko-KR" altLang="en-US" sz="1200" dirty="0"/>
                <a:t> 모델 </a:t>
              </a:r>
              <a:r>
                <a:rPr lang="en-US" altLang="ko-KR" sz="1200" dirty="0"/>
                <a:t>2</a:t>
              </a:r>
              <a:r>
                <a:rPr lang="ko-KR" altLang="en-US" sz="1200" dirty="0"/>
                <a:t>개 사용으로 연산 부하 우려</a:t>
              </a:r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/>
                <a:t>사용자에게 노출 </a:t>
              </a:r>
              <a:r>
                <a:rPr lang="ko-KR" altLang="en-US" sz="1200" dirty="0" err="1"/>
                <a:t>시킬때</a:t>
              </a:r>
              <a:r>
                <a:rPr lang="ko-KR" altLang="en-US" sz="1200" dirty="0"/>
                <a:t> </a:t>
              </a:r>
              <a:r>
                <a:rPr lang="en-US" altLang="ko-KR" sz="1200" dirty="0"/>
                <a:t>scaling</a:t>
              </a:r>
              <a:r>
                <a:rPr lang="ko-KR" altLang="en-US" sz="1200" dirty="0"/>
                <a:t>과정이 필요</a:t>
              </a:r>
              <a:endParaRPr lang="en-US" altLang="ko-KR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1200" dirty="0"/>
                <a:t>현재 모델에 학습된 데이터는 우리 센서와 달라 추가 수집</a:t>
              </a:r>
              <a:r>
                <a:rPr lang="en-US" altLang="ko-KR" sz="1200" dirty="0"/>
                <a:t>(YS) </a:t>
              </a:r>
              <a:r>
                <a:rPr lang="ko-KR" altLang="en-US" sz="1200" dirty="0"/>
                <a:t>및 학습이 필요</a:t>
              </a:r>
              <a:endParaRPr lang="en-US" altLang="ko-KR" sz="1200" dirty="0"/>
            </a:p>
            <a:p>
              <a:endParaRPr lang="ko-KR" altLang="en-US" sz="1400" dirty="0"/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6A15A0-F552-4765-8F47-AD2C6D63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5E5A-D746-452C-A534-AE9941B4929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07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2D25362B-2764-4AF7-89BB-4D1D9D3AD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729F8E1-2418-4795-B4F4-39AAFAE4331E}"/>
              </a:ext>
            </a:extLst>
          </p:cNvPr>
          <p:cNvSpPr/>
          <p:nvPr/>
        </p:nvSpPr>
        <p:spPr>
          <a:xfrm>
            <a:off x="1205713" y="2583402"/>
            <a:ext cx="3263961" cy="477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26E1FF31-86EA-49B7-A895-C61FDF62C03D}"/>
              </a:ext>
            </a:extLst>
          </p:cNvPr>
          <p:cNvSpPr/>
          <p:nvPr/>
        </p:nvSpPr>
        <p:spPr>
          <a:xfrm>
            <a:off x="1255167" y="2639136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FP1</a:t>
            </a:r>
            <a:endParaRPr lang="ko-KR" altLang="en-US" dirty="0"/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1018ED3E-2761-4716-BD12-B4AFCCE005E4}"/>
              </a:ext>
            </a:extLst>
          </p:cNvPr>
          <p:cNvSpPr/>
          <p:nvPr/>
        </p:nvSpPr>
        <p:spPr>
          <a:xfrm>
            <a:off x="2357807" y="2639136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FP2</a:t>
            </a:r>
            <a:endParaRPr lang="ko-KR" altLang="en-US" dirty="0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358EA6BF-FA8C-4C8E-A33F-8682FA5D9400}"/>
              </a:ext>
            </a:extLst>
          </p:cNvPr>
          <p:cNvSpPr/>
          <p:nvPr/>
        </p:nvSpPr>
        <p:spPr>
          <a:xfrm>
            <a:off x="3523639" y="2639136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FP3</a:t>
            </a:r>
            <a:endParaRPr lang="ko-KR" altLang="en-US" dirty="0"/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1AF1F256-E7AC-4910-938D-278A7894CFB5}"/>
              </a:ext>
            </a:extLst>
          </p:cNvPr>
          <p:cNvSpPr/>
          <p:nvPr/>
        </p:nvSpPr>
        <p:spPr>
          <a:xfrm>
            <a:off x="1255167" y="4211755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사각형: 둥근 모서리 50">
            <a:extLst>
              <a:ext uri="{FF2B5EF4-FFF2-40B4-BE49-F238E27FC236}">
                <a16:creationId xmlns:a16="http://schemas.microsoft.com/office/drawing/2014/main" id="{ED55EFB6-43AD-47B5-9520-D0ACDDF43378}"/>
              </a:ext>
            </a:extLst>
          </p:cNvPr>
          <p:cNvSpPr/>
          <p:nvPr/>
        </p:nvSpPr>
        <p:spPr>
          <a:xfrm>
            <a:off x="1255167" y="2655906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FP1</a:t>
            </a:r>
            <a:endParaRPr lang="ko-KR" altLang="en-US" dirty="0"/>
          </a:p>
        </p:txBody>
      </p:sp>
      <p:sp>
        <p:nvSpPr>
          <p:cNvPr id="52" name="사각형: 둥근 모서리 51">
            <a:extLst>
              <a:ext uri="{FF2B5EF4-FFF2-40B4-BE49-F238E27FC236}">
                <a16:creationId xmlns:a16="http://schemas.microsoft.com/office/drawing/2014/main" id="{C7C77870-5D36-4D1E-BA35-68D26120EF7D}"/>
              </a:ext>
            </a:extLst>
          </p:cNvPr>
          <p:cNvSpPr/>
          <p:nvPr/>
        </p:nvSpPr>
        <p:spPr>
          <a:xfrm>
            <a:off x="2357807" y="2655906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FP2</a:t>
            </a:r>
            <a:endParaRPr lang="ko-KR" altLang="en-US" dirty="0"/>
          </a:p>
        </p:txBody>
      </p:sp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B10D64E4-EFB2-4D33-A50E-AECDC48E7C3D}"/>
              </a:ext>
            </a:extLst>
          </p:cNvPr>
          <p:cNvSpPr/>
          <p:nvPr/>
        </p:nvSpPr>
        <p:spPr>
          <a:xfrm>
            <a:off x="3523639" y="2655906"/>
            <a:ext cx="895666" cy="364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FP3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01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9" grpId="0" animBg="1"/>
      <p:bldP spid="39" grpId="1" animBg="1"/>
      <p:bldP spid="41" grpId="0" animBg="1"/>
      <p:bldP spid="41" grpId="1" animBg="1"/>
      <p:bldP spid="51" grpId="0" animBg="1"/>
      <p:bldP spid="52" grpId="0" animBg="1"/>
      <p:bldP spid="53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4084</TotalTime>
  <Words>1190</Words>
  <Application>Microsoft Office PowerPoint</Application>
  <PresentationFormat>와이드스크린</PresentationFormat>
  <Paragraphs>337</Paragraphs>
  <Slides>19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Arial</vt:lpstr>
      <vt:lpstr>Wingdings</vt:lpstr>
      <vt:lpstr>Office 테마</vt:lpstr>
      <vt:lpstr>위험도 예측 알고리즘  평가 및 활용방안 </vt:lpstr>
      <vt:lpstr>PowerPoint 프레젠테이션</vt:lpstr>
      <vt:lpstr>YS 데이터셋 설명 (위험도 예측 모델 학습)</vt:lpstr>
      <vt:lpstr>KFALL 데이터셋 설명 (낙상 검출 모델 학습)</vt:lpstr>
      <vt:lpstr>YS 데이터 전처리</vt:lpstr>
      <vt:lpstr>위험도 예측 모델 (TFLite) - 구조</vt:lpstr>
      <vt:lpstr>위험도 예측 모델 (TFLite) - 평가</vt:lpstr>
      <vt:lpstr>위험도 예측 모델 (TFLite) - 평가</vt:lpstr>
      <vt:lpstr>낙상 검출 모델 (TFLite) - 구조</vt:lpstr>
      <vt:lpstr>낙상 검출 모델 이용 위험도 평가_ADL</vt:lpstr>
      <vt:lpstr>낙상 검출 모델 이용 위험도 평가_FALL</vt:lpstr>
      <vt:lpstr>결론)</vt:lpstr>
      <vt:lpstr>참고) 위험도 계산 방법 ①</vt:lpstr>
      <vt:lpstr>참고) 위험도 계산 방법 ②</vt:lpstr>
      <vt:lpstr>참고 ) 위험도 예측 모델 (TFLite) – Scoring</vt:lpstr>
      <vt:lpstr>참고 ) 위험도 예측 모델 (TFLite) – Scoring ① ADL/FALL 평균 이용</vt:lpstr>
      <vt:lpstr>참고 ) 위험도 예측 모델 (TFLite) – Scoring ② 데이터 및 도메인 기반</vt:lpstr>
      <vt:lpstr>참고 )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Im Chaejin</dc:creator>
  <cp:lastModifiedBy>Administrator</cp:lastModifiedBy>
  <cp:revision>167</cp:revision>
  <cp:lastPrinted>2024-03-15T05:37:10Z</cp:lastPrinted>
  <dcterms:created xsi:type="dcterms:W3CDTF">2023-03-02T23:53:02Z</dcterms:created>
  <dcterms:modified xsi:type="dcterms:W3CDTF">2024-03-20T07:16:45Z</dcterms:modified>
</cp:coreProperties>
</file>